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sldIdLst>
    <p:sldId id="256" r:id="rId5"/>
    <p:sldId id="258" r:id="rId6"/>
    <p:sldId id="259" r:id="rId7"/>
    <p:sldId id="282" r:id="rId8"/>
    <p:sldId id="285" r:id="rId9"/>
    <p:sldId id="284" r:id="rId10"/>
    <p:sldId id="283" r:id="rId11"/>
    <p:sldId id="261" r:id="rId12"/>
    <p:sldId id="286" r:id="rId13"/>
    <p:sldId id="260" r:id="rId14"/>
    <p:sldId id="262" r:id="rId15"/>
    <p:sldId id="273" r:id="rId16"/>
    <p:sldId id="263" r:id="rId17"/>
    <p:sldId id="287" r:id="rId18"/>
    <p:sldId id="264" r:id="rId19"/>
    <p:sldId id="265" r:id="rId20"/>
    <p:sldId id="289" r:id="rId21"/>
    <p:sldId id="288" r:id="rId22"/>
    <p:sldId id="275" r:id="rId23"/>
    <p:sldId id="266" r:id="rId24"/>
    <p:sldId id="267" r:id="rId25"/>
    <p:sldId id="276" r:id="rId26"/>
    <p:sldId id="269" r:id="rId27"/>
    <p:sldId id="268" r:id="rId28"/>
    <p:sldId id="277" r:id="rId29"/>
    <p:sldId id="278" r:id="rId30"/>
    <p:sldId id="270" r:id="rId31"/>
    <p:sldId id="271" r:id="rId32"/>
    <p:sldId id="279" r:id="rId33"/>
    <p:sldId id="280" r:id="rId34"/>
    <p:sldId id="281" r:id="rId35"/>
    <p:sldId id="272" r:id="rId36"/>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57" autoAdjust="0"/>
  </p:normalViewPr>
  <p:slideViewPr>
    <p:cSldViewPr>
      <p:cViewPr varScale="1">
        <p:scale>
          <a:sx n="72" d="100"/>
          <a:sy n="72" d="100"/>
        </p:scale>
        <p:origin x="1555" y="91"/>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78B2D0-4EA4-40DC-9AB7-ABC993F833A2}" type="datetimeFigureOut">
              <a:rPr lang="en-US" smtClean="0"/>
              <a:pPr/>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368330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78B2D0-4EA4-40DC-9AB7-ABC993F833A2}" type="datetimeFigureOut">
              <a:rPr lang="en-US" smtClean="0"/>
              <a:pPr/>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405605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78B2D0-4EA4-40DC-9AB7-ABC993F833A2}" type="datetimeFigureOut">
              <a:rPr lang="en-US" smtClean="0"/>
              <a:pPr/>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77935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78B2D0-4EA4-40DC-9AB7-ABC993F833A2}" type="datetimeFigureOut">
              <a:rPr lang="en-US" smtClean="0"/>
              <a:pPr/>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419895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78B2D0-4EA4-40DC-9AB7-ABC993F833A2}" type="datetimeFigureOut">
              <a:rPr lang="en-US" smtClean="0"/>
              <a:pPr/>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78987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78B2D0-4EA4-40DC-9AB7-ABC993F833A2}" type="datetimeFigureOut">
              <a:rPr lang="en-US" smtClean="0"/>
              <a:pPr/>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203842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78B2D0-4EA4-40DC-9AB7-ABC993F833A2}" type="datetimeFigureOut">
              <a:rPr lang="en-US" smtClean="0"/>
              <a:pPr/>
              <a:t>12/20/2017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178325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78B2D0-4EA4-40DC-9AB7-ABC993F833A2}" type="datetimeFigureOut">
              <a:rPr lang="en-US" smtClean="0"/>
              <a:pPr/>
              <a:t>12/20/2017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157623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8B2D0-4EA4-40DC-9AB7-ABC993F833A2}" type="datetimeFigureOut">
              <a:rPr lang="en-US" smtClean="0"/>
              <a:pPr/>
              <a:t>12/20/2017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34520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78B2D0-4EA4-40DC-9AB7-ABC993F833A2}" type="datetimeFigureOut">
              <a:rPr lang="en-US" smtClean="0"/>
              <a:pPr/>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418827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78B2D0-4EA4-40DC-9AB7-ABC993F833A2}" type="datetimeFigureOut">
              <a:rPr lang="en-US" smtClean="0"/>
              <a:pPr/>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385697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4078B2D0-4EA4-40DC-9AB7-ABC993F833A2}" type="datetimeFigureOut">
              <a:rPr lang="en-US" smtClean="0"/>
              <a:pPr/>
              <a:t>12/20/2017</a:t>
            </a:fld>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21489AA7-CCF1-4C28-8EDB-9418991710C1}" type="slidenum">
              <a:rPr lang="en-US" smtClean="0"/>
              <a:pPr/>
              <a:t>‹#›</a:t>
            </a:fld>
            <a:endParaRPr lang="en-US" dirty="0"/>
          </a:p>
        </p:txBody>
      </p:sp>
    </p:spTree>
    <p:extLst>
      <p:ext uri="{BB962C8B-B14F-4D97-AF65-F5344CB8AC3E}">
        <p14:creationId xmlns:p14="http://schemas.microsoft.com/office/powerpoint/2010/main" val="2988942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undraisingbrick.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6"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jpe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www.fundraisingbrick.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22.xml.rels><?xml version="1.0" encoding="UTF-8" standalone="yes"?>
<Relationships xmlns="http://schemas.openxmlformats.org/package/2006/relationships"><Relationship Id="rId8" Type="http://schemas.openxmlformats.org/officeDocument/2006/relationships/image" Target="../media/image103.jpeg"/><Relationship Id="rId13" Type="http://schemas.openxmlformats.org/officeDocument/2006/relationships/image" Target="../media/image108.png"/><Relationship Id="rId3" Type="http://schemas.openxmlformats.org/officeDocument/2006/relationships/image" Target="../media/image98.jpeg"/><Relationship Id="rId7" Type="http://schemas.openxmlformats.org/officeDocument/2006/relationships/image" Target="../media/image102.jpeg"/><Relationship Id="rId12" Type="http://schemas.openxmlformats.org/officeDocument/2006/relationships/image" Target="../media/image107.png"/><Relationship Id="rId17" Type="http://schemas.openxmlformats.org/officeDocument/2006/relationships/image" Target="../media/image112.png"/><Relationship Id="rId2" Type="http://schemas.openxmlformats.org/officeDocument/2006/relationships/image" Target="../media/image97.jpeg"/><Relationship Id="rId16" Type="http://schemas.openxmlformats.org/officeDocument/2006/relationships/image" Target="../media/image111.png"/><Relationship Id="rId1" Type="http://schemas.openxmlformats.org/officeDocument/2006/relationships/slideLayout" Target="../slideLayouts/slideLayout1.xml"/><Relationship Id="rId6" Type="http://schemas.openxmlformats.org/officeDocument/2006/relationships/image" Target="../media/image101.jpeg"/><Relationship Id="rId11" Type="http://schemas.openxmlformats.org/officeDocument/2006/relationships/image" Target="../media/image106.jpeg"/><Relationship Id="rId5" Type="http://schemas.openxmlformats.org/officeDocument/2006/relationships/image" Target="../media/image100.jpeg"/><Relationship Id="rId15" Type="http://schemas.openxmlformats.org/officeDocument/2006/relationships/image" Target="../media/image110.jpeg"/><Relationship Id="rId10" Type="http://schemas.openxmlformats.org/officeDocument/2006/relationships/image" Target="../media/image105.jpeg"/><Relationship Id="rId4" Type="http://schemas.openxmlformats.org/officeDocument/2006/relationships/image" Target="../media/image99.jpeg"/><Relationship Id="rId9" Type="http://schemas.openxmlformats.org/officeDocument/2006/relationships/image" Target="../media/image104.jpeg"/><Relationship Id="rId14" Type="http://schemas.openxmlformats.org/officeDocument/2006/relationships/image" Target="../media/image10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missy@fundraisingbrick.com" TargetMode="External"/><Relationship Id="rId2" Type="http://schemas.openxmlformats.org/officeDocument/2006/relationships/hyperlink" Target="mailto:jenny@fundraisingbrick.com"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fundraisingbrick.com/" TargetMode="External"/><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61794"/>
            <a:ext cx="10058400" cy="5910606"/>
          </a:xfrm>
          <a:prstGeom prst="rect">
            <a:avLst/>
          </a:prstGeom>
        </p:spPr>
      </p:pic>
      <p:sp>
        <p:nvSpPr>
          <p:cNvPr id="10" name="TextBox 9"/>
          <p:cNvSpPr txBox="1"/>
          <p:nvPr/>
        </p:nvSpPr>
        <p:spPr>
          <a:xfrm>
            <a:off x="4442460" y="172720"/>
            <a:ext cx="5615940" cy="1935915"/>
          </a:xfrm>
          <a:prstGeom prst="rect">
            <a:avLst/>
          </a:prstGeom>
          <a:noFill/>
        </p:spPr>
        <p:txBody>
          <a:bodyPr wrap="square" lIns="101882" tIns="50941" rIns="101882" bIns="50941" rtlCol="0">
            <a:spAutoFit/>
          </a:bodyPr>
          <a:lstStyle/>
          <a:p>
            <a:pPr algn="ctr"/>
            <a:r>
              <a:rPr lang="en-US" sz="3900" dirty="0">
                <a:latin typeface="ZapfHumnst BT" pitchFamily="34" charset="0"/>
              </a:rPr>
              <a:t>Laser Engraved</a:t>
            </a:r>
          </a:p>
          <a:p>
            <a:pPr algn="ctr"/>
            <a:r>
              <a:rPr lang="en-US" sz="3900" dirty="0">
                <a:latin typeface="ZapfHumnst BT" pitchFamily="34" charset="0"/>
              </a:rPr>
              <a:t>Bricks &amp; Tiles </a:t>
            </a:r>
          </a:p>
          <a:p>
            <a:pPr algn="ctr"/>
            <a:r>
              <a:rPr lang="en-US" sz="3900" dirty="0">
                <a:latin typeface="ZapfHumnst BT" pitchFamily="34" charset="0"/>
              </a:rPr>
              <a:t>Fundraising Presentation</a:t>
            </a:r>
          </a:p>
        </p:txBody>
      </p:sp>
      <p:sp>
        <p:nvSpPr>
          <p:cNvPr id="12" name="TextBox 11"/>
          <p:cNvSpPr txBox="1"/>
          <p:nvPr/>
        </p:nvSpPr>
        <p:spPr>
          <a:xfrm>
            <a:off x="0" y="7267464"/>
            <a:ext cx="10058400" cy="410654"/>
          </a:xfrm>
          <a:prstGeom prst="rect">
            <a:avLst/>
          </a:prstGeom>
          <a:solidFill>
            <a:schemeClr val="bg1"/>
          </a:solidFill>
        </p:spPr>
        <p:txBody>
          <a:bodyPr wrap="square" lIns="101882" tIns="50941" rIns="101882" bIns="50941" rtlCol="0">
            <a:spAutoFit/>
          </a:bodyPr>
          <a:lstStyle/>
          <a:p>
            <a:pPr algn="ctr"/>
            <a:r>
              <a:rPr lang="en-US" dirty="0">
                <a:latin typeface="ZapfHumnst BT" pitchFamily="34" charset="0"/>
              </a:rPr>
              <a:t>(</a:t>
            </a:r>
            <a:r>
              <a:rPr lang="en-US" sz="1800" dirty="0">
                <a:latin typeface="ZapfHumnst BT" pitchFamily="34" charset="0"/>
              </a:rPr>
              <a:t>855) BRICKS4U         </a:t>
            </a:r>
            <a:r>
              <a:rPr lang="en-US" sz="1800" dirty="0">
                <a:latin typeface="ZapfHumnst BT" pitchFamily="34" charset="0"/>
                <a:hlinkClick r:id="rId3"/>
              </a:rPr>
              <a:t>www.fundraisingbrick.com</a:t>
            </a:r>
            <a:r>
              <a:rPr lang="en-US" sz="1800" dirty="0">
                <a:latin typeface="ZapfHumnst BT" pitchFamily="34" charset="0"/>
              </a:rPr>
              <a:t>        105 Industrial Drive, Hermann, MO 65041</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19100" y="4836160"/>
            <a:ext cx="3101340" cy="1986280"/>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461" y="388343"/>
            <a:ext cx="3670702" cy="1123234"/>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7475" y="2437191"/>
            <a:ext cx="4547525" cy="382209"/>
          </a:xfrm>
          <a:prstGeom prst="rect">
            <a:avLst/>
          </a:prstGeom>
        </p:spPr>
      </p:pic>
    </p:spTree>
    <p:extLst>
      <p:ext uri="{BB962C8B-B14F-4D97-AF65-F5344CB8AC3E}">
        <p14:creationId xmlns:p14="http://schemas.microsoft.com/office/powerpoint/2010/main" val="160450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970" y="1"/>
            <a:ext cx="10072370" cy="558102"/>
          </a:xfrm>
          <a:prstGeom prst="rect">
            <a:avLst/>
          </a:prstGeom>
          <a:noFill/>
        </p:spPr>
        <p:txBody>
          <a:bodyPr wrap="square" lIns="101882" tIns="50941" rIns="101882" bIns="50941" rtlCol="0">
            <a:spAutoFit/>
          </a:bodyPr>
          <a:lstStyle/>
          <a:p>
            <a:pPr algn="ctr"/>
            <a:r>
              <a:rPr lang="en-US" sz="2200" b="1" dirty="0">
                <a:latin typeface="ZapfHumnst BT" pitchFamily="34" charset="0"/>
              </a:rPr>
              <a:t>Brick Options</a:t>
            </a:r>
          </a:p>
          <a:p>
            <a:pPr algn="ctr"/>
            <a:endParaRPr lang="en-US" sz="700" b="1" dirty="0">
              <a:latin typeface="ZapfHumnst BT" pitchFamily="34" charset="0"/>
            </a:endParaRPr>
          </a:p>
        </p:txBody>
      </p:sp>
      <p:pic>
        <p:nvPicPr>
          <p:cNvPr id="12" name="Picture 11" descr="Admiral Red Chamfered Edge No Lugs 4X8 arra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5491" y="716279"/>
            <a:ext cx="1915729" cy="1295400"/>
          </a:xfrm>
          <a:prstGeom prst="rect">
            <a:avLst/>
          </a:prstGeom>
        </p:spPr>
      </p:pic>
      <p:pic>
        <p:nvPicPr>
          <p:cNvPr id="24" name="Picture 23" descr="Regimental Red Chamfered Edge No Lugs 4X8 arra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31" y="716279"/>
            <a:ext cx="1915729" cy="1295400"/>
          </a:xfrm>
          <a:prstGeom prst="rect">
            <a:avLst/>
          </a:prstGeom>
        </p:spPr>
      </p:pic>
      <p:pic>
        <p:nvPicPr>
          <p:cNvPr id="25" name="Picture 24" descr="Regimental Red Full Range Chamfered Edge With Lugs 4X8 arra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1680" y="716279"/>
            <a:ext cx="1915729" cy="1295400"/>
          </a:xfrm>
          <a:prstGeom prst="rect">
            <a:avLst/>
          </a:prstGeom>
        </p:spPr>
      </p:pic>
      <p:sp>
        <p:nvSpPr>
          <p:cNvPr id="28" name="Rectangle 27"/>
          <p:cNvSpPr/>
          <p:nvPr/>
        </p:nvSpPr>
        <p:spPr>
          <a:xfrm>
            <a:off x="0" y="457200"/>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Regimental Red</a:t>
            </a:r>
            <a:endParaRPr lang="en-US" sz="1300" dirty="0"/>
          </a:p>
        </p:txBody>
      </p:sp>
      <p:sp>
        <p:nvSpPr>
          <p:cNvPr id="29" name="Rectangle 28"/>
          <p:cNvSpPr/>
          <p:nvPr/>
        </p:nvSpPr>
        <p:spPr>
          <a:xfrm>
            <a:off x="2011680" y="457200"/>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Regimental  Full Range</a:t>
            </a:r>
            <a:endParaRPr lang="en-US" sz="1300" dirty="0"/>
          </a:p>
        </p:txBody>
      </p:sp>
      <p:sp>
        <p:nvSpPr>
          <p:cNvPr id="30" name="Rectangle 29"/>
          <p:cNvSpPr/>
          <p:nvPr/>
        </p:nvSpPr>
        <p:spPr>
          <a:xfrm>
            <a:off x="4023360" y="457200"/>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Admiral Red</a:t>
            </a:r>
            <a:endParaRPr lang="en-US" sz="1300" dirty="0"/>
          </a:p>
        </p:txBody>
      </p:sp>
      <p:pic>
        <p:nvPicPr>
          <p:cNvPr id="36" name="Picture 35" descr="Admiral Full Range Chamfered Edge No Lugs 4X8 array.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1629" y="716279"/>
            <a:ext cx="1941271" cy="1312672"/>
          </a:xfrm>
          <a:prstGeom prst="rect">
            <a:avLst/>
          </a:prstGeom>
        </p:spPr>
      </p:pic>
      <p:sp>
        <p:nvSpPr>
          <p:cNvPr id="37" name="Rectangle 36"/>
          <p:cNvSpPr/>
          <p:nvPr/>
        </p:nvSpPr>
        <p:spPr>
          <a:xfrm>
            <a:off x="6035040" y="457200"/>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Admiral Full Range</a:t>
            </a:r>
            <a:endParaRPr lang="en-US" sz="1300" dirty="0"/>
          </a:p>
        </p:txBody>
      </p:sp>
      <p:pic>
        <p:nvPicPr>
          <p:cNvPr id="38" name="Picture 37" descr="Chestnut Hill Full Range Chamfered Edge No Lugs 4X8 array.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46720" y="2514600"/>
            <a:ext cx="1941271" cy="1312672"/>
          </a:xfrm>
          <a:prstGeom prst="rect">
            <a:avLst/>
          </a:prstGeom>
        </p:spPr>
      </p:pic>
      <p:pic>
        <p:nvPicPr>
          <p:cNvPr id="39" name="Picture 38" descr="Chestnut Hill Chamfered Edge No Lugs 4X8 array.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46720" y="716279"/>
            <a:ext cx="1941271" cy="1312672"/>
          </a:xfrm>
          <a:prstGeom prst="rect">
            <a:avLst/>
          </a:prstGeom>
        </p:spPr>
      </p:pic>
      <p:sp>
        <p:nvSpPr>
          <p:cNvPr id="40" name="Rectangle 39"/>
          <p:cNvSpPr/>
          <p:nvPr/>
        </p:nvSpPr>
        <p:spPr>
          <a:xfrm>
            <a:off x="8046720" y="457200"/>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Chestnut Hill</a:t>
            </a:r>
            <a:endParaRPr lang="en-US" sz="1300" dirty="0"/>
          </a:p>
        </p:txBody>
      </p:sp>
      <p:sp>
        <p:nvSpPr>
          <p:cNvPr id="41" name="Rectangle 40"/>
          <p:cNvSpPr/>
          <p:nvPr/>
        </p:nvSpPr>
        <p:spPr>
          <a:xfrm>
            <a:off x="8046720" y="2209800"/>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Chestnut Full Range</a:t>
            </a:r>
            <a:endParaRPr lang="en-US" sz="1300" dirty="0"/>
          </a:p>
        </p:txBody>
      </p:sp>
      <p:pic>
        <p:nvPicPr>
          <p:cNvPr id="42" name="Picture 41" descr="Claret Full Range Chamfered Edge No Lugs 4X8 array.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46721" y="6248400"/>
            <a:ext cx="1915728" cy="1295400"/>
          </a:xfrm>
          <a:prstGeom prst="rect">
            <a:avLst/>
          </a:prstGeom>
        </p:spPr>
      </p:pic>
      <p:pic>
        <p:nvPicPr>
          <p:cNvPr id="43" name="Picture 42" descr="Claret Chamfered Edge No Lugs 4X8 array.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66472" y="4343400"/>
            <a:ext cx="1915728" cy="1295400"/>
          </a:xfrm>
          <a:prstGeom prst="rect">
            <a:avLst/>
          </a:prstGeom>
        </p:spPr>
      </p:pic>
      <p:sp>
        <p:nvSpPr>
          <p:cNvPr id="44" name="Rectangle 43"/>
          <p:cNvSpPr/>
          <p:nvPr/>
        </p:nvSpPr>
        <p:spPr>
          <a:xfrm>
            <a:off x="8046720" y="4038600"/>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Claret</a:t>
            </a:r>
            <a:endParaRPr lang="en-US" sz="1300" dirty="0"/>
          </a:p>
        </p:txBody>
      </p:sp>
      <p:sp>
        <p:nvSpPr>
          <p:cNvPr id="45" name="Rectangle 44"/>
          <p:cNvSpPr/>
          <p:nvPr/>
        </p:nvSpPr>
        <p:spPr>
          <a:xfrm>
            <a:off x="8046720" y="5858268"/>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Claret Full Range</a:t>
            </a:r>
            <a:endParaRPr lang="en-US" sz="1300" dirty="0"/>
          </a:p>
        </p:txBody>
      </p:sp>
      <p:pic>
        <p:nvPicPr>
          <p:cNvPr id="46" name="Picture 45" descr="Landmark Grey Chamfered Edge No Lugs 4X8 array.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35041" y="6248400"/>
            <a:ext cx="1915728" cy="1295400"/>
          </a:xfrm>
          <a:prstGeom prst="rect">
            <a:avLst/>
          </a:prstGeom>
        </p:spPr>
      </p:pic>
      <p:sp>
        <p:nvSpPr>
          <p:cNvPr id="48" name="Rectangle 47"/>
          <p:cNvSpPr/>
          <p:nvPr/>
        </p:nvSpPr>
        <p:spPr>
          <a:xfrm>
            <a:off x="6035040" y="5858268"/>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Landmark Gray</a:t>
            </a:r>
            <a:endParaRPr lang="en-US" sz="1300" dirty="0"/>
          </a:p>
        </p:txBody>
      </p:sp>
      <p:sp>
        <p:nvSpPr>
          <p:cNvPr id="49" name="Rectangle 48"/>
          <p:cNvSpPr/>
          <p:nvPr/>
        </p:nvSpPr>
        <p:spPr>
          <a:xfrm>
            <a:off x="4023360" y="5858268"/>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Lighthouse Gray</a:t>
            </a:r>
            <a:endParaRPr lang="en-US" sz="1300" dirty="0"/>
          </a:p>
        </p:txBody>
      </p:sp>
      <p:pic>
        <p:nvPicPr>
          <p:cNvPr id="53" name="Picture 52" descr="Lighthouse Gray Chamfered Edge No Lugs 4X8 array 1.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23361" y="6248400"/>
            <a:ext cx="1915728" cy="1295400"/>
          </a:xfrm>
          <a:prstGeom prst="rect">
            <a:avLst/>
          </a:prstGeom>
        </p:spPr>
      </p:pic>
      <p:pic>
        <p:nvPicPr>
          <p:cNvPr id="56" name="Picture 55" descr="Nutmeg Full Range Chamfered Edge With Lugs 4X8 array.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133" y="6248400"/>
            <a:ext cx="1915728" cy="1295400"/>
          </a:xfrm>
          <a:prstGeom prst="rect">
            <a:avLst/>
          </a:prstGeom>
        </p:spPr>
      </p:pic>
      <p:pic>
        <p:nvPicPr>
          <p:cNvPr id="57" name="Picture 56" descr="Nutmeg Chamfered Edge With Lugs 4X8 array.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11681" y="6248400"/>
            <a:ext cx="1915728" cy="1295400"/>
          </a:xfrm>
          <a:prstGeom prst="rect">
            <a:avLst/>
          </a:prstGeom>
        </p:spPr>
      </p:pic>
      <p:pic>
        <p:nvPicPr>
          <p:cNvPr id="58" name="Picture 57" descr="Tumbleweed Chamfered Edge No Lugs 4X8 array.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133" y="4343400"/>
            <a:ext cx="1915728" cy="1295400"/>
          </a:xfrm>
          <a:prstGeom prst="rect">
            <a:avLst/>
          </a:prstGeom>
        </p:spPr>
      </p:pic>
      <p:pic>
        <p:nvPicPr>
          <p:cNvPr id="59" name="Picture 58" descr="Wheatfield Chamfered Edge No Lugs 4X8 array.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 y="2514600"/>
            <a:ext cx="1915728" cy="1295400"/>
          </a:xfrm>
          <a:prstGeom prst="rect">
            <a:avLst/>
          </a:prstGeom>
        </p:spPr>
      </p:pic>
      <p:sp>
        <p:nvSpPr>
          <p:cNvPr id="60" name="Rectangle 59"/>
          <p:cNvSpPr/>
          <p:nvPr/>
        </p:nvSpPr>
        <p:spPr>
          <a:xfrm>
            <a:off x="2011680" y="5858268"/>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Nutmeg</a:t>
            </a:r>
            <a:endParaRPr lang="en-US" sz="1300" dirty="0"/>
          </a:p>
        </p:txBody>
      </p:sp>
      <p:sp>
        <p:nvSpPr>
          <p:cNvPr id="61" name="Rectangle 60"/>
          <p:cNvSpPr/>
          <p:nvPr/>
        </p:nvSpPr>
        <p:spPr>
          <a:xfrm>
            <a:off x="0" y="5858268"/>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Nutmeg Full Range</a:t>
            </a:r>
            <a:endParaRPr lang="en-US" sz="1300" dirty="0"/>
          </a:p>
        </p:txBody>
      </p:sp>
      <p:sp>
        <p:nvSpPr>
          <p:cNvPr id="62" name="Rectangle 61"/>
          <p:cNvSpPr/>
          <p:nvPr/>
        </p:nvSpPr>
        <p:spPr>
          <a:xfrm>
            <a:off x="0" y="4029468"/>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Tumbleweed</a:t>
            </a:r>
            <a:endParaRPr lang="en-US" sz="1300" dirty="0"/>
          </a:p>
        </p:txBody>
      </p:sp>
      <p:sp>
        <p:nvSpPr>
          <p:cNvPr id="63" name="Rectangle 62"/>
          <p:cNvSpPr/>
          <p:nvPr/>
        </p:nvSpPr>
        <p:spPr>
          <a:xfrm>
            <a:off x="0" y="2200668"/>
            <a:ext cx="1927860" cy="313932"/>
          </a:xfrm>
          <a:prstGeom prst="rect">
            <a:avLst/>
          </a:prstGeom>
        </p:spPr>
        <p:txBody>
          <a:bodyPr wrap="square" lIns="101882" tIns="50941" rIns="101882" bIns="50941">
            <a:spAutoFit/>
          </a:bodyPr>
          <a:lstStyle/>
          <a:p>
            <a:pPr algn="ctr"/>
            <a:r>
              <a:rPr lang="en-US" sz="1300" b="1" dirty="0">
                <a:latin typeface="ZapfHumnst BT" pitchFamily="34" charset="0"/>
              </a:rPr>
              <a:t>Wheatfield</a:t>
            </a:r>
            <a:endParaRPr lang="en-US" sz="1300" dirty="0"/>
          </a:p>
        </p:txBody>
      </p:sp>
      <p:sp>
        <p:nvSpPr>
          <p:cNvPr id="65" name="Rectangle 64"/>
          <p:cNvSpPr/>
          <p:nvPr/>
        </p:nvSpPr>
        <p:spPr>
          <a:xfrm>
            <a:off x="2766060" y="2133600"/>
            <a:ext cx="4358640" cy="418576"/>
          </a:xfrm>
          <a:prstGeom prst="rect">
            <a:avLst/>
          </a:prstGeom>
        </p:spPr>
        <p:txBody>
          <a:bodyPr wrap="square" lIns="101882" tIns="50941" rIns="101882" bIns="50941">
            <a:spAutoFit/>
          </a:bodyPr>
          <a:lstStyle/>
          <a:p>
            <a:pPr algn="ctr"/>
            <a:r>
              <a:rPr lang="en-US" b="1" dirty="0">
                <a:latin typeface="ZapfHumnst BT" pitchFamily="34" charset="0"/>
              </a:rPr>
              <a:t>Most Popular Shade Regimental Red</a:t>
            </a:r>
            <a:endParaRPr lang="en-US" dirty="0"/>
          </a:p>
        </p:txBody>
      </p:sp>
      <p:pic>
        <p:nvPicPr>
          <p:cNvPr id="69" name="Picture 68" descr="Lynchburg Dog Park3.jpg"/>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074561" y="2514600"/>
            <a:ext cx="5909278" cy="3121140"/>
          </a:xfrm>
          <a:prstGeom prst="rect">
            <a:avLst/>
          </a:prstGeom>
        </p:spPr>
      </p:pic>
    </p:spTree>
    <p:extLst>
      <p:ext uri="{BB962C8B-B14F-4D97-AF65-F5344CB8AC3E}">
        <p14:creationId xmlns:p14="http://schemas.microsoft.com/office/powerpoint/2010/main" val="154315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 y="0"/>
            <a:ext cx="10072370" cy="453458"/>
          </a:xfrm>
          <a:prstGeom prst="rect">
            <a:avLst/>
          </a:prstGeom>
          <a:noFill/>
        </p:spPr>
        <p:txBody>
          <a:bodyPr wrap="square" lIns="101882" tIns="50941" rIns="101882" bIns="50941" rtlCol="0">
            <a:spAutoFit/>
          </a:bodyPr>
          <a:lstStyle/>
          <a:p>
            <a:pPr algn="ctr"/>
            <a:r>
              <a:rPr lang="en-US" sz="2200" b="1" dirty="0">
                <a:latin typeface="ZapfHumnst BT" pitchFamily="34" charset="0"/>
              </a:rPr>
              <a:t>Quarry Tiles</a:t>
            </a:r>
            <a:endParaRPr lang="en-US" sz="700" b="1" dirty="0">
              <a:latin typeface="ZapfHumnst BT" pitchFamily="34" charset="0"/>
            </a:endParaRPr>
          </a:p>
        </p:txBody>
      </p:sp>
      <p:sp>
        <p:nvSpPr>
          <p:cNvPr id="15" name="TextBox 14"/>
          <p:cNvSpPr txBox="1"/>
          <p:nvPr/>
        </p:nvSpPr>
        <p:spPr>
          <a:xfrm>
            <a:off x="427770" y="593035"/>
            <a:ext cx="1250118" cy="302932"/>
          </a:xfrm>
          <a:prstGeom prst="rect">
            <a:avLst/>
          </a:prstGeom>
          <a:noFill/>
        </p:spPr>
        <p:txBody>
          <a:bodyPr wrap="square" lIns="101882" tIns="50941" rIns="101882" bIns="50941" rtlCol="0">
            <a:spAutoFit/>
          </a:bodyPr>
          <a:lstStyle/>
          <a:p>
            <a:r>
              <a:rPr lang="en-US" sz="1300" b="1" dirty="0">
                <a:latin typeface="ZapfHumnst BT" pitchFamily="34" charset="0"/>
              </a:rPr>
              <a:t>Shades</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12742" y="2794259"/>
            <a:ext cx="3259858" cy="3349258"/>
          </a:xfrm>
          <a:prstGeom prst="rect">
            <a:avLst/>
          </a:prstGeom>
        </p:spPr>
      </p:pic>
      <p:grpSp>
        <p:nvGrpSpPr>
          <p:cNvPr id="2059" name="Group 2058"/>
          <p:cNvGrpSpPr/>
          <p:nvPr/>
        </p:nvGrpSpPr>
        <p:grpSpPr>
          <a:xfrm>
            <a:off x="381000" y="914400"/>
            <a:ext cx="10058400" cy="2031325"/>
            <a:chOff x="0" y="1311533"/>
            <a:chExt cx="10058400" cy="2031325"/>
          </a:xfrm>
        </p:grpSpPr>
        <p:sp>
          <p:nvSpPr>
            <p:cNvPr id="31" name="Rectangle 13"/>
            <p:cNvSpPr>
              <a:spLocks noChangeArrowheads="1"/>
            </p:cNvSpPr>
            <p:nvPr/>
          </p:nvSpPr>
          <p:spPr bwMode="auto">
            <a:xfrm>
              <a:off x="0" y="1311533"/>
              <a:ext cx="10058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en-US" altLang="en-US" sz="11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Mayflower Red</a:t>
              </a:r>
              <a:r>
                <a:rPr lang="en-US" altLang="en-US" sz="1100" dirty="0">
                  <a:latin typeface="Verdana" pitchFamily="34" charset="0"/>
                  <a:ea typeface="Calibri" pitchFamily="34" charset="0"/>
                  <a:cs typeface="Times New Roman" pitchFamily="18" charset="0"/>
                </a:rPr>
                <a:t>            </a:t>
              </a:r>
              <a:r>
                <a:rPr kumimoji="0" lang="en-US" altLang="en-US" sz="11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Auburn</a:t>
              </a:r>
              <a:r>
                <a:rPr kumimoji="0" lang="en-US" altLang="en-US" sz="1100" b="0" i="0" u="none" strike="noStrike" cap="none" normalizeH="0" dirty="0">
                  <a:ln>
                    <a:noFill/>
                  </a:ln>
                  <a:solidFill>
                    <a:schemeClr val="tx1"/>
                  </a:solidFill>
                  <a:effectLst/>
                  <a:latin typeface="Verdana" pitchFamily="34" charset="0"/>
                  <a:ea typeface="Calibri" pitchFamily="34" charset="0"/>
                  <a:cs typeface="Times New Roman" pitchFamily="18" charset="0"/>
                </a:rPr>
                <a:t>              </a:t>
              </a:r>
              <a:r>
                <a:rPr kumimoji="0" lang="en-US" altLang="en-US" sz="11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Adobe</a:t>
              </a:r>
              <a:r>
                <a:rPr kumimoji="0" lang="en-US" altLang="en-US" sz="1100" b="0" i="0" u="none" strike="noStrike" cap="none" normalizeH="0" dirty="0">
                  <a:ln>
                    <a:noFill/>
                  </a:ln>
                  <a:solidFill>
                    <a:schemeClr val="tx1"/>
                  </a:solidFill>
                  <a:effectLst/>
                  <a:latin typeface="Verdana" pitchFamily="34" charset="0"/>
                  <a:ea typeface="Calibri" pitchFamily="34" charset="0"/>
                  <a:cs typeface="Times New Roman" pitchFamily="18" charset="0"/>
                </a:rPr>
                <a:t>               </a:t>
              </a:r>
              <a:r>
                <a:rPr lang="en-US" altLang="en-US" sz="1100" dirty="0">
                  <a:latin typeface="Verdana" pitchFamily="34" charset="0"/>
                  <a:ea typeface="Calibri" pitchFamily="34" charset="0"/>
                  <a:cs typeface="Times New Roman" pitchFamily="18" charset="0"/>
                </a:rPr>
                <a:t>Oyster Bay          </a:t>
              </a:r>
              <a:r>
                <a:rPr kumimoji="0" lang="en-US" altLang="en-US" sz="11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Buckskin	 </a:t>
              </a:r>
              <a:r>
                <a:rPr kumimoji="0" lang="en-US" altLang="en-US" sz="1100" b="0" i="0" u="none" strike="noStrike" cap="none" normalizeH="0" baseline="0" dirty="0">
                  <a:ln>
                    <a:noFill/>
                  </a:ln>
                  <a:solidFill>
                    <a:schemeClr val="tx1"/>
                  </a:solidFill>
                  <a:effectLst/>
                  <a:latin typeface="Verdana" pitchFamily="34" charset="0"/>
                  <a:ea typeface="Times New Roman" pitchFamily="18" charset="0"/>
                  <a:cs typeface="Arial" pitchFamily="34" charset="0"/>
                </a:rPr>
                <a:t>Plaza Gray</a:t>
              </a:r>
              <a:r>
                <a:rPr lang="en-US" altLang="en-US" sz="1100" dirty="0">
                  <a:latin typeface="Verdana" pitchFamily="34" charset="0"/>
                  <a:ea typeface="Times New Roman" pitchFamily="18" charset="0"/>
                  <a:cs typeface="Arial" pitchFamily="34" charset="0"/>
                </a:rPr>
                <a:t>      </a:t>
              </a:r>
              <a:r>
                <a:rPr kumimoji="0" lang="en-US" altLang="en-US" sz="1100" b="0" i="0" u="none" strike="noStrike" cap="none" normalizeH="0" baseline="0" dirty="0">
                  <a:ln>
                    <a:noFill/>
                  </a:ln>
                  <a:solidFill>
                    <a:schemeClr val="tx1"/>
                  </a:solidFill>
                  <a:effectLst/>
                  <a:latin typeface="Verdana" pitchFamily="34" charset="0"/>
                  <a:ea typeface="Times New Roman" pitchFamily="18" charset="0"/>
                  <a:cs typeface="Arial" pitchFamily="34" charset="0"/>
                </a:rPr>
                <a:t>Chestnut Brown</a:t>
              </a:r>
              <a:r>
                <a:rPr kumimoji="0" lang="en-US" altLang="en-US" sz="1100" b="0" i="0" u="none" strike="noStrike" cap="none" normalizeH="0" baseline="0" dirty="0">
                  <a:ln>
                    <a:noFill/>
                  </a:ln>
                  <a:solidFill>
                    <a:schemeClr val="tx1"/>
                  </a:solidFill>
                  <a:effectLst/>
                  <a:latin typeface="Verdana"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1" u="none" strike="noStrike" cap="none" normalizeH="0" baseline="0" dirty="0">
                <a:ln>
                  <a:noFill/>
                </a:ln>
                <a:solidFill>
                  <a:schemeClr val="tx1"/>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i="1" dirty="0">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1" u="none" strike="noStrike" cap="none" normalizeH="0" baseline="0" dirty="0">
                <a:ln>
                  <a:noFill/>
                </a:ln>
                <a:solidFill>
                  <a:schemeClr val="tx1"/>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i="1" dirty="0">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1" u="none" strike="noStrike" cap="none" normalizeH="0" baseline="0" dirty="0">
                <a:ln>
                  <a:noFill/>
                </a:ln>
                <a:solidFill>
                  <a:schemeClr val="tx1"/>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i="1" dirty="0">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Verdana" pitchFamily="34" charset="0"/>
                  <a:ea typeface="Times New Roman" pitchFamily="18" charset="0"/>
                  <a:cs typeface="Arial" pitchFamily="34" charset="0"/>
                </a:rPr>
                <a:t>Quarry Tile Sizes - All Metropolitan tiles are ½” thick</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058" name="Picture 2" descr="quarry til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79239" y="1600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3" descr="quarry til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24979" y="1600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1" descr="quarry til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9148" y="1600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9" descr="quarry tile"/>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649404" y="160779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7" descr="quarry tile"/>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419850" y="160779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5" descr="quarry tile"/>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184913" y="1600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4" descr="quarry tile"/>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008783" y="1600200"/>
              <a:ext cx="952500" cy="952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1" name="Picture 130" descr="4X8.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5531" y="3273425"/>
            <a:ext cx="1794233" cy="90528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44" descr="8X8.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60744" y="3273424"/>
            <a:ext cx="1810578" cy="18105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77" descr="6X6.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536698" y="3273425"/>
            <a:ext cx="1267405" cy="126740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12"/>
          <p:cNvSpPr>
            <a:spLocks noChangeArrowheads="1"/>
          </p:cNvSpPr>
          <p:nvPr/>
        </p:nvSpPr>
        <p:spPr bwMode="auto">
          <a:xfrm>
            <a:off x="152400" y="609600"/>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48" name="Rectangle 14"/>
          <p:cNvSpPr>
            <a:spLocks noChangeArrowheads="1"/>
          </p:cNvSpPr>
          <p:nvPr/>
        </p:nvSpPr>
        <p:spPr bwMode="auto">
          <a:xfrm>
            <a:off x="152400" y="609600"/>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4" name="TextBox 43"/>
          <p:cNvSpPr txBox="1"/>
          <p:nvPr/>
        </p:nvSpPr>
        <p:spPr>
          <a:xfrm>
            <a:off x="520148" y="2798936"/>
            <a:ext cx="1250118" cy="302932"/>
          </a:xfrm>
          <a:prstGeom prst="rect">
            <a:avLst/>
          </a:prstGeom>
          <a:noFill/>
        </p:spPr>
        <p:txBody>
          <a:bodyPr wrap="square" lIns="101882" tIns="50941" rIns="101882" bIns="50941" rtlCol="0">
            <a:spAutoFit/>
          </a:bodyPr>
          <a:lstStyle/>
          <a:p>
            <a:r>
              <a:rPr lang="en-US" sz="1300" b="1" dirty="0">
                <a:latin typeface="ZapfHumnst BT" pitchFamily="34" charset="0"/>
              </a:rPr>
              <a:t>Sizes</a:t>
            </a:r>
          </a:p>
        </p:txBody>
      </p:sp>
      <p:pic>
        <p:nvPicPr>
          <p:cNvPr id="2060" name="Picture 205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677888" y="5084002"/>
            <a:ext cx="3578186" cy="2385095"/>
          </a:xfrm>
          <a:prstGeom prst="rect">
            <a:avLst/>
          </a:prstGeom>
        </p:spPr>
      </p:pic>
      <p:pic>
        <p:nvPicPr>
          <p:cNvPr id="2061" name="Picture 206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804103" y="5485409"/>
            <a:ext cx="3578186" cy="2385095"/>
          </a:xfrm>
          <a:prstGeom prst="rect">
            <a:avLst/>
          </a:prstGeom>
        </p:spPr>
      </p:pic>
      <p:pic>
        <p:nvPicPr>
          <p:cNvPr id="2062" name="Picture 2061"/>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329584" y="4631635"/>
            <a:ext cx="2086651" cy="2029757"/>
          </a:xfrm>
          <a:prstGeom prst="rect">
            <a:avLst/>
          </a:prstGeom>
        </p:spPr>
      </p:pic>
    </p:spTree>
    <p:extLst>
      <p:ext uri="{BB962C8B-B14F-4D97-AF65-F5344CB8AC3E}">
        <p14:creationId xmlns:p14="http://schemas.microsoft.com/office/powerpoint/2010/main" val="2183304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 y="0"/>
            <a:ext cx="10072370" cy="453458"/>
          </a:xfrm>
          <a:prstGeom prst="rect">
            <a:avLst/>
          </a:prstGeom>
          <a:noFill/>
        </p:spPr>
        <p:txBody>
          <a:bodyPr wrap="square" lIns="101882" tIns="50941" rIns="101882" bIns="50941" rtlCol="0">
            <a:spAutoFit/>
          </a:bodyPr>
          <a:lstStyle/>
          <a:p>
            <a:pPr algn="ctr"/>
            <a:r>
              <a:rPr lang="en-US" sz="2200" b="1" dirty="0">
                <a:latin typeface="ZapfHumnst BT" pitchFamily="34" charset="0"/>
              </a:rPr>
              <a:t>Glass &amp; Field Tiles</a:t>
            </a:r>
            <a:endParaRPr lang="en-US" sz="700" b="1" dirty="0">
              <a:latin typeface="ZapfHumnst BT" pitchFamily="34" charset="0"/>
            </a:endParaRPr>
          </a:p>
        </p:txBody>
      </p:sp>
      <p:grpSp>
        <p:nvGrpSpPr>
          <p:cNvPr id="2" name="Group 1"/>
          <p:cNvGrpSpPr/>
          <p:nvPr/>
        </p:nvGrpSpPr>
        <p:grpSpPr>
          <a:xfrm>
            <a:off x="376161" y="533400"/>
            <a:ext cx="9292108" cy="6998903"/>
            <a:chOff x="690092" y="640148"/>
            <a:chExt cx="9292108" cy="6998903"/>
          </a:xfrm>
        </p:grpSpPr>
        <p:pic>
          <p:nvPicPr>
            <p:cNvPr id="16" name="Picture 15" descr="Glass Tile Paint Color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4186" y="2244359"/>
              <a:ext cx="4404360" cy="2938241"/>
            </a:xfrm>
            <a:prstGeom prst="rect">
              <a:avLst/>
            </a:prstGeom>
          </p:spPr>
        </p:pic>
        <p:pic>
          <p:nvPicPr>
            <p:cNvPr id="17" name="Picture 16" descr="Field Tile Color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578" y="987950"/>
              <a:ext cx="4051943" cy="2362200"/>
            </a:xfrm>
            <a:prstGeom prst="rect">
              <a:avLst/>
            </a:prstGeom>
          </p:spPr>
        </p:pic>
        <p:pic>
          <p:nvPicPr>
            <p:cNvPr id="18" name="Picture 17" descr="Glass Magnet Base Color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5912" y="976168"/>
              <a:ext cx="2963289" cy="859954"/>
            </a:xfrm>
            <a:prstGeom prst="rect">
              <a:avLst/>
            </a:prstGeom>
          </p:spPr>
        </p:pic>
        <p:sp>
          <p:nvSpPr>
            <p:cNvPr id="19" name="TextBox 18"/>
            <p:cNvSpPr txBox="1"/>
            <p:nvPr/>
          </p:nvSpPr>
          <p:spPr>
            <a:xfrm>
              <a:off x="740577" y="640148"/>
              <a:ext cx="4051943" cy="313932"/>
            </a:xfrm>
            <a:prstGeom prst="rect">
              <a:avLst/>
            </a:prstGeom>
            <a:noFill/>
          </p:spPr>
          <p:txBody>
            <a:bodyPr wrap="square" lIns="101882" tIns="50941" rIns="101882" bIns="50941" rtlCol="0">
              <a:spAutoFit/>
            </a:bodyPr>
            <a:lstStyle/>
            <a:p>
              <a:pPr algn="ctr"/>
              <a:r>
                <a:rPr lang="en-US" sz="1300" b="1" dirty="0">
                  <a:latin typeface="ZapfHumnst BT" pitchFamily="34" charset="0"/>
                </a:rPr>
                <a:t>Field Tile Shades</a:t>
              </a:r>
            </a:p>
          </p:txBody>
        </p:sp>
        <p:sp>
          <p:nvSpPr>
            <p:cNvPr id="20" name="TextBox 19"/>
            <p:cNvSpPr txBox="1"/>
            <p:nvPr/>
          </p:nvSpPr>
          <p:spPr>
            <a:xfrm>
              <a:off x="5875912" y="640148"/>
              <a:ext cx="2963288" cy="313932"/>
            </a:xfrm>
            <a:prstGeom prst="rect">
              <a:avLst/>
            </a:prstGeom>
            <a:noFill/>
          </p:spPr>
          <p:txBody>
            <a:bodyPr wrap="square" lIns="101882" tIns="50941" rIns="101882" bIns="50941" rtlCol="0">
              <a:spAutoFit/>
            </a:bodyPr>
            <a:lstStyle/>
            <a:p>
              <a:pPr algn="ctr"/>
              <a:r>
                <a:rPr lang="en-US" sz="1300" b="1" dirty="0">
                  <a:latin typeface="ZapfHumnst BT" pitchFamily="34" charset="0"/>
                </a:rPr>
                <a:t>Glass Tile Shades</a:t>
              </a:r>
            </a:p>
          </p:txBody>
        </p:sp>
        <p:sp>
          <p:nvSpPr>
            <p:cNvPr id="21" name="TextBox 20"/>
            <p:cNvSpPr txBox="1"/>
            <p:nvPr/>
          </p:nvSpPr>
          <p:spPr>
            <a:xfrm>
              <a:off x="5194186" y="1930427"/>
              <a:ext cx="4404360" cy="313932"/>
            </a:xfrm>
            <a:prstGeom prst="rect">
              <a:avLst/>
            </a:prstGeom>
            <a:noFill/>
          </p:spPr>
          <p:txBody>
            <a:bodyPr wrap="square" lIns="101882" tIns="50941" rIns="101882" bIns="50941" rtlCol="0">
              <a:spAutoFit/>
            </a:bodyPr>
            <a:lstStyle/>
            <a:p>
              <a:pPr algn="ctr"/>
              <a:r>
                <a:rPr lang="en-US" sz="1300" b="1" dirty="0">
                  <a:latin typeface="ZapfHumnst BT" pitchFamily="34" charset="0"/>
                </a:rPr>
                <a:t>Glass Tile Paint Colors</a:t>
              </a:r>
            </a:p>
          </p:txBody>
        </p:sp>
        <p:pic>
          <p:nvPicPr>
            <p:cNvPr id="24" name="Picture 23" descr="FRB_1378.png"/>
            <p:cNvPicPr/>
            <p:nvPr/>
          </p:nvPicPr>
          <p:blipFill rotWithShape="1">
            <a:blip r:embed="rId5" cstate="email">
              <a:extLst>
                <a:ext uri="{28A0092B-C50C-407E-A947-70E740481C1C}">
                  <a14:useLocalDpi xmlns:a14="http://schemas.microsoft.com/office/drawing/2010/main"/>
                </a:ext>
              </a:extLst>
            </a:blip>
            <a:srcRect/>
            <a:stretch/>
          </p:blipFill>
          <p:spPr>
            <a:xfrm>
              <a:off x="1756892" y="5622152"/>
              <a:ext cx="1873405" cy="1954530"/>
            </a:xfrm>
            <a:prstGeom prst="rect">
              <a:avLst/>
            </a:prstGeom>
          </p:spPr>
        </p:pic>
        <p:pic>
          <p:nvPicPr>
            <p:cNvPr id="28" name="Picture 27" descr="FRB_1407.png"/>
            <p:cNvPicPr/>
            <p:nvPr/>
          </p:nvPicPr>
          <p:blipFill>
            <a:blip r:embed="rId6" cstate="email">
              <a:extLst>
                <a:ext uri="{28A0092B-C50C-407E-A947-70E740481C1C}">
                  <a14:useLocalDpi xmlns:a14="http://schemas.microsoft.com/office/drawing/2010/main"/>
                </a:ext>
              </a:extLst>
            </a:blip>
            <a:srcRect/>
            <a:stretch>
              <a:fillRect/>
            </a:stretch>
          </p:blipFill>
          <p:spPr>
            <a:xfrm>
              <a:off x="5180384" y="6496051"/>
              <a:ext cx="2429059" cy="1143000"/>
            </a:xfrm>
            <a:prstGeom prst="rect">
              <a:avLst/>
            </a:prstGeom>
            <a:ln w="28575">
              <a:noFill/>
            </a:ln>
          </p:spPr>
        </p:pic>
        <p:pic>
          <p:nvPicPr>
            <p:cNvPr id="22" name="Picture 21" descr="FRB_1379.png"/>
            <p:cNvPicPr/>
            <p:nvPr/>
          </p:nvPicPr>
          <p:blipFill>
            <a:blip r:embed="rId7" cstate="email">
              <a:extLst>
                <a:ext uri="{28A0092B-C50C-407E-A947-70E740481C1C}">
                  <a14:useLocalDpi xmlns:a14="http://schemas.microsoft.com/office/drawing/2010/main"/>
                </a:ext>
              </a:extLst>
            </a:blip>
            <a:stretch>
              <a:fillRect/>
            </a:stretch>
          </p:blipFill>
          <p:spPr>
            <a:xfrm>
              <a:off x="690092" y="3505200"/>
              <a:ext cx="2133600" cy="2171700"/>
            </a:xfrm>
            <a:prstGeom prst="rect">
              <a:avLst/>
            </a:prstGeom>
          </p:spPr>
        </p:pic>
        <p:pic>
          <p:nvPicPr>
            <p:cNvPr id="27" name="Picture 26" descr="FRB_1428.png"/>
            <p:cNvPicPr/>
            <p:nvPr/>
          </p:nvPicPr>
          <p:blipFill>
            <a:blip r:embed="rId8" cstate="email">
              <a:extLst>
                <a:ext uri="{28A0092B-C50C-407E-A947-70E740481C1C}">
                  <a14:useLocalDpi xmlns:a14="http://schemas.microsoft.com/office/drawing/2010/main"/>
                </a:ext>
              </a:extLst>
            </a:blip>
            <a:srcRect/>
            <a:stretch>
              <a:fillRect/>
            </a:stretch>
          </p:blipFill>
          <p:spPr>
            <a:xfrm>
              <a:off x="5180384" y="5257800"/>
              <a:ext cx="2415257" cy="1143000"/>
            </a:xfrm>
            <a:prstGeom prst="rect">
              <a:avLst/>
            </a:prstGeom>
            <a:ln w="28575">
              <a:noFill/>
            </a:ln>
          </p:spPr>
        </p:pic>
        <p:pic>
          <p:nvPicPr>
            <p:cNvPr id="23" name="Picture 22" descr="FRB_1376.png"/>
            <p:cNvPicPr/>
            <p:nvPr/>
          </p:nvPicPr>
          <p:blipFill>
            <a:blip r:embed="rId9" cstate="email">
              <a:extLst>
                <a:ext uri="{28A0092B-C50C-407E-A947-70E740481C1C}">
                  <a14:useLocalDpi xmlns:a14="http://schemas.microsoft.com/office/drawing/2010/main"/>
                </a:ext>
              </a:extLst>
            </a:blip>
            <a:stretch>
              <a:fillRect/>
            </a:stretch>
          </p:blipFill>
          <p:spPr>
            <a:xfrm>
              <a:off x="2679587" y="3448050"/>
              <a:ext cx="2209800" cy="2228850"/>
            </a:xfrm>
            <a:prstGeom prst="rect">
              <a:avLst/>
            </a:prstGeom>
          </p:spPr>
        </p:pic>
        <p:pic>
          <p:nvPicPr>
            <p:cNvPr id="25" name="Picture 24" descr="FRB_1445.png"/>
            <p:cNvPicPr/>
            <p:nvPr/>
          </p:nvPicPr>
          <p:blipFill>
            <a:blip r:embed="rId10" cstate="email">
              <a:extLst>
                <a:ext uri="{28A0092B-C50C-407E-A947-70E740481C1C}">
                  <a14:useLocalDpi xmlns:a14="http://schemas.microsoft.com/office/drawing/2010/main"/>
                </a:ext>
              </a:extLst>
            </a:blip>
            <a:srcRect/>
            <a:stretch>
              <a:fillRect/>
            </a:stretch>
          </p:blipFill>
          <p:spPr>
            <a:xfrm>
              <a:off x="7696200" y="5257800"/>
              <a:ext cx="2286000" cy="2318882"/>
            </a:xfrm>
            <a:prstGeom prst="rect">
              <a:avLst/>
            </a:prstGeom>
            <a:ln w="28575">
              <a:noFill/>
            </a:ln>
          </p:spPr>
        </p:pic>
      </p:grpSp>
    </p:spTree>
    <p:extLst>
      <p:ext uri="{BB962C8B-B14F-4D97-AF65-F5344CB8AC3E}">
        <p14:creationId xmlns:p14="http://schemas.microsoft.com/office/powerpoint/2010/main" val="2237854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781800" cy="533764"/>
          </a:xfrm>
          <a:prstGeom prst="rect">
            <a:avLst/>
          </a:prstGeom>
          <a:noFill/>
        </p:spPr>
        <p:txBody>
          <a:bodyPr wrap="square" lIns="101882" tIns="50941" rIns="101882" bIns="50941" rtlCol="0">
            <a:spAutoFit/>
          </a:bodyPr>
          <a:lstStyle/>
          <a:p>
            <a:r>
              <a:rPr lang="en-US" sz="2100" b="1" dirty="0">
                <a:latin typeface="ZapfHumnst BT" pitchFamily="34" charset="0"/>
              </a:rPr>
              <a:t>FREE Campaign Support &amp; Donor Online Order Page</a:t>
            </a:r>
          </a:p>
          <a:p>
            <a:pPr algn="ctr"/>
            <a:endParaRPr lang="en-US" sz="700" b="1" dirty="0">
              <a:latin typeface="ZapfHumnst BT" pitchFamily="34" charset="0"/>
            </a:endParaRPr>
          </a:p>
        </p:txBody>
      </p:sp>
      <p:sp>
        <p:nvSpPr>
          <p:cNvPr id="10" name="TextBox 9"/>
          <p:cNvSpPr txBox="1"/>
          <p:nvPr/>
        </p:nvSpPr>
        <p:spPr>
          <a:xfrm>
            <a:off x="1" y="389327"/>
            <a:ext cx="6332122" cy="1210873"/>
          </a:xfrm>
          <a:prstGeom prst="rect">
            <a:avLst/>
          </a:prstGeom>
          <a:noFill/>
        </p:spPr>
        <p:txBody>
          <a:bodyPr wrap="square" lIns="101882" tIns="50941" rIns="101882" bIns="50941" rtlCol="0">
            <a:spAutoFit/>
          </a:bodyPr>
          <a:lstStyle/>
          <a:p>
            <a:r>
              <a:rPr lang="en-US" sz="1200" dirty="0">
                <a:latin typeface="ZapfHumnst Dm BT" panose="020B0602050508020304" pitchFamily="34" charset="0"/>
              </a:rPr>
              <a:t>We will create a custom online ordering page for your group or organization. Your donors will have the ability to purchase their brick or tile online with ease.  We will design and host the online ordering page. All that you are required to do for our online ordering system is setup a PayPal account for your organization.  The PayPal account that you have setup is where the funds earned from online ordering will be transferred.  You can then transfer the funds from PayPal to a bank account or directly withdraw the monies earned. </a:t>
            </a:r>
          </a:p>
        </p:txBody>
      </p:sp>
      <p:pic>
        <p:nvPicPr>
          <p:cNvPr id="14" name="Picture 13" descr="Order Page Example7.bmp"/>
          <p:cNvPicPr/>
          <p:nvPr/>
        </p:nvPicPr>
        <p:blipFill>
          <a:blip r:embed="rId2" cstate="email">
            <a:extLst>
              <a:ext uri="{28A0092B-C50C-407E-A947-70E740481C1C}">
                <a14:useLocalDpi xmlns:a14="http://schemas.microsoft.com/office/drawing/2010/main"/>
              </a:ext>
            </a:extLst>
          </a:blip>
          <a:srcRect/>
          <a:stretch>
            <a:fillRect/>
          </a:stretch>
        </p:blipFill>
        <p:spPr>
          <a:xfrm>
            <a:off x="144878" y="1752599"/>
            <a:ext cx="6103522" cy="5954127"/>
          </a:xfrm>
          <a:prstGeom prst="rect">
            <a:avLst/>
          </a:prstGeom>
          <a:ln>
            <a:solidFill>
              <a:schemeClr val="tx1"/>
            </a:solidFill>
          </a:ln>
        </p:spPr>
      </p:pic>
      <p:grpSp>
        <p:nvGrpSpPr>
          <p:cNvPr id="5" name="Group 4"/>
          <p:cNvGrpSpPr/>
          <p:nvPr/>
        </p:nvGrpSpPr>
        <p:grpSpPr>
          <a:xfrm>
            <a:off x="6393277" y="76200"/>
            <a:ext cx="3622203" cy="7597792"/>
            <a:chOff x="6891280" y="152400"/>
            <a:chExt cx="3124200" cy="6553200"/>
          </a:xfrm>
        </p:grpSpPr>
        <p:grpSp>
          <p:nvGrpSpPr>
            <p:cNvPr id="24" name="Group 23"/>
            <p:cNvGrpSpPr/>
            <p:nvPr/>
          </p:nvGrpSpPr>
          <p:grpSpPr>
            <a:xfrm>
              <a:off x="6891280" y="152400"/>
              <a:ext cx="3124200" cy="5029200"/>
              <a:chOff x="2971799" y="558101"/>
              <a:chExt cx="2454612" cy="4250932"/>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1799" y="558101"/>
                <a:ext cx="2454612" cy="3043021"/>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800" y="3581401"/>
                <a:ext cx="2248859" cy="1227632"/>
              </a:xfrm>
              <a:prstGeom prst="rect">
                <a:avLst/>
              </a:prstGeom>
            </p:spPr>
          </p:pic>
        </p:grpSp>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91280" y="5289254"/>
              <a:ext cx="3058167" cy="1416346"/>
            </a:xfrm>
            <a:prstGeom prst="rect">
              <a:avLst/>
            </a:prstGeom>
          </p:spPr>
        </p:pic>
      </p:grpSp>
    </p:spTree>
    <p:extLst>
      <p:ext uri="{BB962C8B-B14F-4D97-AF65-F5344CB8AC3E}">
        <p14:creationId xmlns:p14="http://schemas.microsoft.com/office/powerpoint/2010/main" val="405773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 y="-1"/>
            <a:ext cx="10072370" cy="558102"/>
          </a:xfrm>
          <a:prstGeom prst="rect">
            <a:avLst/>
          </a:prstGeom>
          <a:noFill/>
        </p:spPr>
        <p:txBody>
          <a:bodyPr wrap="square" lIns="101882" tIns="50941" rIns="101882" bIns="50941" rtlCol="0">
            <a:spAutoFit/>
          </a:bodyPr>
          <a:lstStyle/>
          <a:p>
            <a:pPr algn="ctr"/>
            <a:r>
              <a:rPr lang="en-US" sz="2200" b="1" dirty="0">
                <a:latin typeface="ZapfHumnst BT" pitchFamily="34" charset="0"/>
              </a:rPr>
              <a:t>FREE Campaign Support</a:t>
            </a:r>
          </a:p>
          <a:p>
            <a:pPr algn="ctr"/>
            <a:endParaRPr lang="en-US" sz="700" b="1" dirty="0">
              <a:latin typeface="ZapfHumnst BT" pitchFamily="34" charset="0"/>
            </a:endParaRPr>
          </a:p>
        </p:txBody>
      </p:sp>
      <p:sp>
        <p:nvSpPr>
          <p:cNvPr id="12" name="TextBox 11"/>
          <p:cNvSpPr txBox="1"/>
          <p:nvPr/>
        </p:nvSpPr>
        <p:spPr>
          <a:xfrm>
            <a:off x="9524" y="533400"/>
            <a:ext cx="9972676" cy="379876"/>
          </a:xfrm>
          <a:prstGeom prst="rect">
            <a:avLst/>
          </a:prstGeom>
          <a:noFill/>
        </p:spPr>
        <p:txBody>
          <a:bodyPr wrap="square" lIns="101882" tIns="50941" rIns="101882" bIns="50941" rtlCol="0">
            <a:spAutoFit/>
          </a:bodyPr>
          <a:lstStyle/>
          <a:p>
            <a:r>
              <a:rPr lang="en-US" sz="1800" b="1" dirty="0">
                <a:latin typeface="ZapfHumnst BT" pitchFamily="34" charset="0"/>
              </a:rPr>
              <a:t>FREE Templates (Tri-Fold Flyer, Bi-Fold Flyer, Order Form, and Donor Letter)</a:t>
            </a:r>
          </a:p>
        </p:txBody>
      </p:sp>
      <p:sp>
        <p:nvSpPr>
          <p:cNvPr id="13" name="TextBox 12"/>
          <p:cNvSpPr txBox="1"/>
          <p:nvPr/>
        </p:nvSpPr>
        <p:spPr>
          <a:xfrm>
            <a:off x="26446" y="914400"/>
            <a:ext cx="9955754" cy="1333983"/>
          </a:xfrm>
          <a:prstGeom prst="rect">
            <a:avLst/>
          </a:prstGeom>
          <a:noFill/>
        </p:spPr>
        <p:txBody>
          <a:bodyPr wrap="square" lIns="101882" tIns="50941" rIns="101882" bIns="50941" rtlCol="0">
            <a:spAutoFit/>
          </a:bodyPr>
          <a:lstStyle/>
          <a:p>
            <a:r>
              <a:rPr lang="en-US" sz="1600" dirty="0">
                <a:latin typeface="ZapfHumnst BT" panose="020B0502050508020304" pitchFamily="34" charset="0"/>
              </a:rPr>
              <a:t>At no additional charge, Fundraising Brick can customize a wide variety of advertising and marketing materials that will help you inform and promote your efforts. This includes: Pledge Sign-Up Forms, Brochures, Order Forms, Flyers, Mailers, Donor Letters.  We have a large library of templates that we can customize for you by adding logos, pictures, fundraiser details, mission and vision statements.  All of this is </a:t>
            </a:r>
            <a:r>
              <a:rPr lang="en-US" sz="1600" b="1" dirty="0">
                <a:latin typeface="ZapfHumnst BT" panose="020B0502050508020304" pitchFamily="34" charset="0"/>
              </a:rPr>
              <a:t>FREE</a:t>
            </a:r>
            <a:r>
              <a:rPr lang="en-US" sz="1600" dirty="0">
                <a:latin typeface="ZapfHumnst BT" panose="020B0502050508020304" pitchFamily="34" charset="0"/>
              </a:rPr>
              <a:t> when you order through Fundraising Brick, no hidden costs, no hidden fees!</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3076" y="2588932"/>
            <a:ext cx="3292524" cy="4650358"/>
          </a:xfrm>
          <a:prstGeom prst="rect">
            <a:avLst/>
          </a:prstGeom>
        </p:spPr>
      </p:pic>
      <p:sp>
        <p:nvSpPr>
          <p:cNvPr id="18" name="TextBox 17"/>
          <p:cNvSpPr txBox="1"/>
          <p:nvPr/>
        </p:nvSpPr>
        <p:spPr>
          <a:xfrm>
            <a:off x="228600" y="2286000"/>
            <a:ext cx="1819277" cy="302932"/>
          </a:xfrm>
          <a:prstGeom prst="rect">
            <a:avLst/>
          </a:prstGeom>
          <a:noFill/>
        </p:spPr>
        <p:txBody>
          <a:bodyPr wrap="square" lIns="101882" tIns="50941" rIns="101882" bIns="50941" rtlCol="0">
            <a:spAutoFit/>
          </a:bodyPr>
          <a:lstStyle/>
          <a:p>
            <a:r>
              <a:rPr lang="en-US" sz="1300" b="1" dirty="0">
                <a:latin typeface="ZapfHumnst BT" pitchFamily="34" charset="0"/>
              </a:rPr>
              <a:t>Tri-Fold Examples</a:t>
            </a:r>
          </a:p>
        </p:txBody>
      </p:sp>
      <p:sp>
        <p:nvSpPr>
          <p:cNvPr id="19" name="TextBox 18"/>
          <p:cNvSpPr txBox="1"/>
          <p:nvPr/>
        </p:nvSpPr>
        <p:spPr>
          <a:xfrm>
            <a:off x="3429000" y="2311726"/>
            <a:ext cx="1819277" cy="302932"/>
          </a:xfrm>
          <a:prstGeom prst="rect">
            <a:avLst/>
          </a:prstGeom>
          <a:noFill/>
        </p:spPr>
        <p:txBody>
          <a:bodyPr wrap="square" lIns="101882" tIns="50941" rIns="101882" bIns="50941" rtlCol="0">
            <a:spAutoFit/>
          </a:bodyPr>
          <a:lstStyle/>
          <a:p>
            <a:r>
              <a:rPr lang="en-US" sz="1300" b="1" dirty="0">
                <a:latin typeface="ZapfHumnst BT" pitchFamily="34" charset="0"/>
              </a:rPr>
              <a:t>Donor Letter Example</a:t>
            </a:r>
          </a:p>
        </p:txBody>
      </p:sp>
      <p:sp>
        <p:nvSpPr>
          <p:cNvPr id="20" name="TextBox 19"/>
          <p:cNvSpPr txBox="1"/>
          <p:nvPr/>
        </p:nvSpPr>
        <p:spPr>
          <a:xfrm>
            <a:off x="6867523" y="2311726"/>
            <a:ext cx="1819277" cy="302932"/>
          </a:xfrm>
          <a:prstGeom prst="rect">
            <a:avLst/>
          </a:prstGeom>
          <a:noFill/>
        </p:spPr>
        <p:txBody>
          <a:bodyPr wrap="square" lIns="101882" tIns="50941" rIns="101882" bIns="50941" rtlCol="0">
            <a:spAutoFit/>
          </a:bodyPr>
          <a:lstStyle/>
          <a:p>
            <a:r>
              <a:rPr lang="en-US" sz="1300" b="1" dirty="0">
                <a:latin typeface="ZapfHumnst BT" pitchFamily="34" charset="0"/>
              </a:rPr>
              <a:t>Bi-Fold Example</a:t>
            </a:r>
          </a:p>
        </p:txBody>
      </p:sp>
      <p:pic>
        <p:nvPicPr>
          <p:cNvPr id="21" name="Picture 20" descr="FRBLiteratureStGeorg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34200" y="2590800"/>
            <a:ext cx="2971800" cy="2148590"/>
          </a:xfrm>
          <a:prstGeom prst="rect">
            <a:avLst/>
          </a:prstGeom>
        </p:spPr>
      </p:pic>
      <p:pic>
        <p:nvPicPr>
          <p:cNvPr id="22" name="Picture 21" descr="FRBLiteratureFentonSe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28600" y="2590800"/>
            <a:ext cx="2991439" cy="2438400"/>
          </a:xfrm>
          <a:prstGeom prst="rect">
            <a:avLst/>
          </a:prstGeom>
        </p:spPr>
      </p:pic>
      <p:pic>
        <p:nvPicPr>
          <p:cNvPr id="23" name="Picture 22" descr="FRBLiteratureFranklinSe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28600" y="5334000"/>
            <a:ext cx="2993352" cy="2333400"/>
          </a:xfrm>
          <a:prstGeom prst="rect">
            <a:avLst/>
          </a:prstGeom>
        </p:spPr>
      </p:pic>
      <p:pic>
        <p:nvPicPr>
          <p:cNvPr id="24" name="Picture 23" descr="FRBLiteratureMVHS.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34200" y="5334000"/>
            <a:ext cx="2971800" cy="2322500"/>
          </a:xfrm>
          <a:prstGeom prst="rect">
            <a:avLst/>
          </a:prstGeom>
        </p:spPr>
      </p:pic>
      <p:sp>
        <p:nvSpPr>
          <p:cNvPr id="25" name="TextBox 24"/>
          <p:cNvSpPr txBox="1"/>
          <p:nvPr/>
        </p:nvSpPr>
        <p:spPr>
          <a:xfrm>
            <a:off x="6934200" y="4954868"/>
            <a:ext cx="1819277" cy="302932"/>
          </a:xfrm>
          <a:prstGeom prst="rect">
            <a:avLst/>
          </a:prstGeom>
          <a:noFill/>
        </p:spPr>
        <p:txBody>
          <a:bodyPr wrap="square" lIns="101882" tIns="50941" rIns="101882" bIns="50941" rtlCol="0">
            <a:spAutoFit/>
          </a:bodyPr>
          <a:lstStyle/>
          <a:p>
            <a:r>
              <a:rPr lang="en-US" sz="1300" b="1" dirty="0">
                <a:latin typeface="ZapfHumnst BT" pitchFamily="34" charset="0"/>
              </a:rPr>
              <a:t>One Page Example</a:t>
            </a:r>
          </a:p>
        </p:txBody>
      </p:sp>
    </p:spTree>
    <p:extLst>
      <p:ext uri="{BB962C8B-B14F-4D97-AF65-F5344CB8AC3E}">
        <p14:creationId xmlns:p14="http://schemas.microsoft.com/office/powerpoint/2010/main" val="90754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970" y="11679"/>
            <a:ext cx="10072370" cy="558102"/>
          </a:xfrm>
          <a:prstGeom prst="rect">
            <a:avLst/>
          </a:prstGeom>
          <a:noFill/>
        </p:spPr>
        <p:txBody>
          <a:bodyPr wrap="square" lIns="101882" tIns="50941" rIns="101882" bIns="50941" rtlCol="0">
            <a:spAutoFit/>
          </a:bodyPr>
          <a:lstStyle/>
          <a:p>
            <a:pPr algn="ctr"/>
            <a:r>
              <a:rPr lang="en-US" sz="2200" b="1" dirty="0">
                <a:latin typeface="ZapfHumnst BT" pitchFamily="34" charset="0"/>
              </a:rPr>
              <a:t>Program Enhancers</a:t>
            </a:r>
          </a:p>
          <a:p>
            <a:pPr algn="ctr"/>
            <a:endParaRPr lang="en-US" sz="700" b="1" dirty="0">
              <a:latin typeface="ZapfHumnst BT" pitchFamily="34" charset="0"/>
            </a:endParaRPr>
          </a:p>
        </p:txBody>
      </p:sp>
      <p:sp>
        <p:nvSpPr>
          <p:cNvPr id="4" name="TextBox 3"/>
          <p:cNvSpPr txBox="1"/>
          <p:nvPr/>
        </p:nvSpPr>
        <p:spPr>
          <a:xfrm>
            <a:off x="105468" y="1143000"/>
            <a:ext cx="1752600" cy="903096"/>
          </a:xfrm>
          <a:prstGeom prst="rect">
            <a:avLst/>
          </a:prstGeom>
          <a:noFill/>
        </p:spPr>
        <p:txBody>
          <a:bodyPr wrap="square" lIns="101882" tIns="50941" rIns="101882" bIns="50941" rtlCol="0">
            <a:spAutoFit/>
          </a:bodyPr>
          <a:lstStyle/>
          <a:p>
            <a:r>
              <a:rPr lang="en-US" sz="1300" b="1" dirty="0">
                <a:latin typeface="ZapfHumnst BT" pitchFamily="34" charset="0"/>
              </a:rPr>
              <a:t>Mini Replica Bricks</a:t>
            </a:r>
          </a:p>
          <a:p>
            <a:r>
              <a:rPr lang="en-US" sz="1300" b="1" dirty="0">
                <a:latin typeface="ZapfHumnst BT" pitchFamily="34" charset="0"/>
              </a:rPr>
              <a:t>2X2X1 &amp; 3X3X1</a:t>
            </a:r>
          </a:p>
          <a:p>
            <a:r>
              <a:rPr lang="en-US" sz="1300" dirty="0">
                <a:latin typeface="ZapfHumnst BT" panose="020B0502050508020304" pitchFamily="34" charset="0"/>
              </a:rPr>
              <a:t>The Miniature Brick Pavers and the</a:t>
            </a:r>
            <a:endParaRPr lang="en-US" sz="1300" b="1" dirty="0">
              <a:latin typeface="ZapfHumnst BT" pitchFamily="34" charset="0"/>
            </a:endParaRPr>
          </a:p>
        </p:txBody>
      </p:sp>
      <p:sp>
        <p:nvSpPr>
          <p:cNvPr id="5" name="TextBox 4"/>
          <p:cNvSpPr txBox="1"/>
          <p:nvPr/>
        </p:nvSpPr>
        <p:spPr>
          <a:xfrm>
            <a:off x="0" y="381000"/>
            <a:ext cx="10058400" cy="703041"/>
          </a:xfrm>
          <a:prstGeom prst="rect">
            <a:avLst/>
          </a:prstGeom>
          <a:noFill/>
        </p:spPr>
        <p:txBody>
          <a:bodyPr wrap="square" lIns="101882" tIns="50941" rIns="101882" bIns="50941" rtlCol="0">
            <a:spAutoFit/>
          </a:bodyPr>
          <a:lstStyle/>
          <a:p>
            <a:r>
              <a:rPr lang="en-US" sz="1300" dirty="0">
                <a:latin typeface="ZapfHumnst BT" panose="020B0502050508020304" pitchFamily="34" charset="0"/>
              </a:rPr>
              <a:t>Fundraising Brick offers a variety of program enhancers.  A program enhancer can assist in boosting your sales and earning additional funds for your project.  Donors like to receive memorabilia to show that they have helped fund your special project.  We offer Certificates of Authenticity, Mini Engraved Pavers, and Engraved Magnets that can all be used to enhance your fundraiser.</a:t>
            </a:r>
          </a:p>
        </p:txBody>
      </p:sp>
      <p:sp>
        <p:nvSpPr>
          <p:cNvPr id="8" name="TextBox 7"/>
          <p:cNvSpPr txBox="1"/>
          <p:nvPr/>
        </p:nvSpPr>
        <p:spPr>
          <a:xfrm>
            <a:off x="105468" y="1905000"/>
            <a:ext cx="1875732" cy="1103151"/>
          </a:xfrm>
          <a:prstGeom prst="rect">
            <a:avLst/>
          </a:prstGeom>
          <a:noFill/>
        </p:spPr>
        <p:txBody>
          <a:bodyPr wrap="square" lIns="101882" tIns="50941" rIns="101882" bIns="50941" rtlCol="0">
            <a:spAutoFit/>
          </a:bodyPr>
          <a:lstStyle/>
          <a:p>
            <a:r>
              <a:rPr lang="en-US" sz="1300" dirty="0">
                <a:latin typeface="ZapfHumnst BT" panose="020B0502050508020304" pitchFamily="34" charset="0"/>
              </a:rPr>
              <a:t>engraved magnets make excellent program enhancers. They can be sold in addition to the 4X8 &amp;  </a:t>
            </a:r>
          </a:p>
        </p:txBody>
      </p:sp>
      <p:sp>
        <p:nvSpPr>
          <p:cNvPr id="10" name="TextBox 9"/>
          <p:cNvSpPr txBox="1"/>
          <p:nvPr/>
        </p:nvSpPr>
        <p:spPr>
          <a:xfrm>
            <a:off x="3657600" y="1134789"/>
            <a:ext cx="1752600" cy="302932"/>
          </a:xfrm>
          <a:prstGeom prst="rect">
            <a:avLst/>
          </a:prstGeom>
          <a:noFill/>
        </p:spPr>
        <p:txBody>
          <a:bodyPr wrap="square" lIns="101882" tIns="50941" rIns="101882" bIns="50941" rtlCol="0">
            <a:spAutoFit/>
          </a:bodyPr>
          <a:lstStyle/>
          <a:p>
            <a:r>
              <a:rPr lang="en-US" sz="1300" b="1" dirty="0">
                <a:latin typeface="ZapfHumnst BT" pitchFamily="34" charset="0"/>
              </a:rPr>
              <a:t>Magnets</a:t>
            </a:r>
          </a:p>
        </p:txBody>
      </p:sp>
      <p:sp>
        <p:nvSpPr>
          <p:cNvPr id="11" name="TextBox 10"/>
          <p:cNvSpPr txBox="1"/>
          <p:nvPr/>
        </p:nvSpPr>
        <p:spPr>
          <a:xfrm>
            <a:off x="3632007" y="1371600"/>
            <a:ext cx="4189476" cy="2303479"/>
          </a:xfrm>
          <a:prstGeom prst="rect">
            <a:avLst/>
          </a:prstGeom>
          <a:noFill/>
        </p:spPr>
        <p:txBody>
          <a:bodyPr wrap="square" lIns="101882" tIns="50941" rIns="101882" bIns="50941" rtlCol="0">
            <a:spAutoFit/>
          </a:bodyPr>
          <a:lstStyle/>
          <a:p>
            <a:r>
              <a:rPr lang="en-US" sz="1300" dirty="0">
                <a:latin typeface="ZapfHumnst BT" panose="020B0502050508020304" pitchFamily="34" charset="0"/>
              </a:rPr>
              <a:t>Glass and Tile Magnets can be engraved with the donor’s inscription, your organization’s logo, a school mascot/logo, business information, clipart, and much more.  A school, club, university, stadium, church, zoo, gift shop, store, can sell the magnet products.  They can also be used as a business promotional item or a give away for a fundraiser or special project. The possibilities are endless.  Proudly display the magnets for your family, friends, and co-workers to see on your refrigerator at home, a school locker, or a file cabinet at work. Available in three different sizes to fit your organizations needs.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9841" y="990600"/>
            <a:ext cx="2262359" cy="2686110"/>
          </a:xfrm>
          <a:prstGeom prst="rect">
            <a:avLst/>
          </a:prstGeom>
        </p:spPr>
      </p:pic>
      <p:sp>
        <p:nvSpPr>
          <p:cNvPr id="22" name="TextBox 21"/>
          <p:cNvSpPr txBox="1"/>
          <p:nvPr/>
        </p:nvSpPr>
        <p:spPr>
          <a:xfrm>
            <a:off x="76200" y="3733800"/>
            <a:ext cx="2767819" cy="318321"/>
          </a:xfrm>
          <a:prstGeom prst="rect">
            <a:avLst/>
          </a:prstGeom>
          <a:noFill/>
        </p:spPr>
        <p:txBody>
          <a:bodyPr wrap="square" lIns="101882" tIns="50941" rIns="101882" bIns="50941" rtlCol="0">
            <a:spAutoFit/>
          </a:bodyPr>
          <a:lstStyle/>
          <a:p>
            <a:r>
              <a:rPr lang="en-US" sz="1400" b="1" dirty="0"/>
              <a:t>Donor Certificates of Authenticity </a:t>
            </a:r>
            <a:endParaRPr lang="en-US" sz="1400" dirty="0"/>
          </a:p>
        </p:txBody>
      </p:sp>
      <p:sp>
        <p:nvSpPr>
          <p:cNvPr id="23" name="TextBox 22"/>
          <p:cNvSpPr txBox="1"/>
          <p:nvPr/>
        </p:nvSpPr>
        <p:spPr>
          <a:xfrm>
            <a:off x="76201" y="3986979"/>
            <a:ext cx="2286000" cy="3703863"/>
          </a:xfrm>
          <a:prstGeom prst="rect">
            <a:avLst/>
          </a:prstGeom>
          <a:noFill/>
        </p:spPr>
        <p:txBody>
          <a:bodyPr wrap="square" lIns="101882" tIns="50941" rIns="101882" bIns="50941" rtlCol="0">
            <a:spAutoFit/>
          </a:bodyPr>
          <a:lstStyle/>
          <a:p>
            <a:r>
              <a:rPr lang="en-US" sz="1300" dirty="0">
                <a:latin typeface="ZapfHumnst BT" panose="020B0502050508020304" pitchFamily="34" charset="0"/>
              </a:rPr>
              <a:t>A certificate of authenticity can be mailed to your donors that purchased a brick paver for your organization. The Certificate of Authenticity establishes that a brick was purchased and installed with your organization. The certificate can be proudly displayed in an 8x10 frame for family and friends to see.  Fundraising Brick will customize a certificate specifically for your project.  We have a large variety of frame choices and color options.  Contact us today for more information.</a:t>
            </a:r>
          </a:p>
        </p:txBody>
      </p:sp>
      <p:pic>
        <p:nvPicPr>
          <p:cNvPr id="25" name="Picture 24" descr="Certificate of Recognition1.png"/>
          <p:cNvPicPr/>
          <p:nvPr/>
        </p:nvPicPr>
        <p:blipFill rotWithShape="1">
          <a:blip r:embed="rId3" cstate="email">
            <a:extLst>
              <a:ext uri="{28A0092B-C50C-407E-A947-70E740481C1C}">
                <a14:useLocalDpi xmlns:a14="http://schemas.microsoft.com/office/drawing/2010/main"/>
              </a:ext>
            </a:extLst>
          </a:blip>
          <a:srcRect/>
          <a:stretch/>
        </p:blipFill>
        <p:spPr bwMode="auto">
          <a:xfrm>
            <a:off x="2390775" y="3986979"/>
            <a:ext cx="2300485" cy="1906331"/>
          </a:xfrm>
          <a:prstGeom prst="rect">
            <a:avLst/>
          </a:prstGeom>
          <a:ln>
            <a:noFill/>
          </a:ln>
          <a:extLst>
            <a:ext uri="{53640926-AAD7-44D8-BBD7-CCE9431645EC}">
              <a14:shadowObscured xmlns:a14="http://schemas.microsoft.com/office/drawing/2010/main"/>
            </a:ext>
          </a:extLst>
        </p:spPr>
      </p:pic>
      <p:pic>
        <p:nvPicPr>
          <p:cNvPr id="18" name="Picture 17" descr="FRB_1131.png"/>
          <p:cNvPicPr/>
          <p:nvPr/>
        </p:nvPicPr>
        <p:blipFill>
          <a:blip r:embed="rId4" cstate="email">
            <a:extLst>
              <a:ext uri="{28A0092B-C50C-407E-A947-70E740481C1C}">
                <a14:useLocalDpi xmlns:a14="http://schemas.microsoft.com/office/drawing/2010/main"/>
              </a:ext>
            </a:extLst>
          </a:blip>
          <a:stretch>
            <a:fillRect/>
          </a:stretch>
        </p:blipFill>
        <p:spPr>
          <a:xfrm rot="291443">
            <a:off x="9049727" y="1916261"/>
            <a:ext cx="771681" cy="824642"/>
          </a:xfrm>
          <a:prstGeom prst="rect">
            <a:avLst/>
          </a:prstGeom>
          <a:ln>
            <a:noFill/>
          </a:ln>
          <a:effectLst>
            <a:outerShdw blurRad="184150" dist="241300" dir="11520000" sx="110000" sy="110000" algn="ctr">
              <a:srgbClr val="000000">
                <a:alpha val="18000"/>
              </a:srgbClr>
            </a:outerShdw>
          </a:effectLst>
          <a:scene3d>
            <a:camera prst="orthographicFront"/>
            <a:lightRig rig="flood" dir="t">
              <a:rot lat="0" lon="0" rev="13800000"/>
            </a:lightRig>
          </a:scene3d>
          <a:sp3d extrusionH="107950" prstMaterial="plastic">
            <a:bevelT w="82550" h="63500" prst="divot"/>
            <a:bevelB/>
          </a:sp3d>
        </p:spPr>
      </p:pic>
      <p:pic>
        <p:nvPicPr>
          <p:cNvPr id="27" name="Picture 26" descr="Certificate of Recognition3.png"/>
          <p:cNvPicPr/>
          <p:nvPr/>
        </p:nvPicPr>
        <p:blipFill>
          <a:blip r:embed="rId5" cstate="email">
            <a:extLst>
              <a:ext uri="{28A0092B-C50C-407E-A947-70E740481C1C}">
                <a14:useLocalDpi xmlns:a14="http://schemas.microsoft.com/office/drawing/2010/main"/>
              </a:ext>
            </a:extLst>
          </a:blip>
          <a:srcRect/>
          <a:stretch>
            <a:fillRect/>
          </a:stretch>
        </p:blipFill>
        <p:spPr>
          <a:xfrm>
            <a:off x="2390774" y="5949594"/>
            <a:ext cx="2300486" cy="1618785"/>
          </a:xfrm>
          <a:prstGeom prst="rect">
            <a:avLst/>
          </a:prstGeom>
        </p:spPr>
      </p:pic>
      <p:pic>
        <p:nvPicPr>
          <p:cNvPr id="30" name="Picture 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1689" y="2573112"/>
            <a:ext cx="815640" cy="815640"/>
          </a:xfrm>
          <a:prstGeom prst="rect">
            <a:avLst/>
          </a:prstGeom>
        </p:spPr>
      </p:pic>
      <p:pic>
        <p:nvPicPr>
          <p:cNvPr id="32" name="Picture 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1675">
            <a:off x="9054831" y="2767986"/>
            <a:ext cx="790382" cy="790382"/>
          </a:xfrm>
          <a:prstGeom prst="rect">
            <a:avLst/>
          </a:prstGeom>
        </p:spPr>
      </p:pic>
      <p:pic>
        <p:nvPicPr>
          <p:cNvPr id="35" name="Picture 3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165612">
            <a:off x="8433779" y="1840234"/>
            <a:ext cx="758764" cy="758764"/>
          </a:xfrm>
          <a:prstGeom prst="rect">
            <a:avLst/>
          </a:prstGeom>
        </p:spPr>
      </p:pic>
      <p:pic>
        <p:nvPicPr>
          <p:cNvPr id="37" name="Picture 3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45888" y="990600"/>
            <a:ext cx="1702512" cy="512457"/>
          </a:xfrm>
          <a:prstGeom prst="rect">
            <a:avLst/>
          </a:prstGeom>
        </p:spPr>
      </p:pic>
      <p:sp>
        <p:nvSpPr>
          <p:cNvPr id="53" name="TextBox 52"/>
          <p:cNvSpPr txBox="1"/>
          <p:nvPr/>
        </p:nvSpPr>
        <p:spPr>
          <a:xfrm>
            <a:off x="4876800" y="3760247"/>
            <a:ext cx="1752600" cy="302932"/>
          </a:xfrm>
          <a:prstGeom prst="rect">
            <a:avLst/>
          </a:prstGeom>
          <a:noFill/>
        </p:spPr>
        <p:txBody>
          <a:bodyPr wrap="square" lIns="101882" tIns="50941" rIns="101882" bIns="50941" rtlCol="0">
            <a:spAutoFit/>
          </a:bodyPr>
          <a:lstStyle/>
          <a:p>
            <a:r>
              <a:rPr lang="en-US" sz="1300" b="1" dirty="0">
                <a:latin typeface="ZapfHumnst BT" pitchFamily="34" charset="0"/>
              </a:rPr>
              <a:t>Brick Locator Map</a:t>
            </a:r>
          </a:p>
        </p:txBody>
      </p:sp>
      <p:sp>
        <p:nvSpPr>
          <p:cNvPr id="54" name="TextBox 53"/>
          <p:cNvSpPr txBox="1"/>
          <p:nvPr/>
        </p:nvSpPr>
        <p:spPr>
          <a:xfrm>
            <a:off x="4860758" y="3986979"/>
            <a:ext cx="5197642" cy="1303206"/>
          </a:xfrm>
          <a:prstGeom prst="rect">
            <a:avLst/>
          </a:prstGeom>
          <a:noFill/>
        </p:spPr>
        <p:txBody>
          <a:bodyPr wrap="square" lIns="101882" tIns="50941" rIns="101882" bIns="50941" rtlCol="0">
            <a:spAutoFit/>
          </a:bodyPr>
          <a:lstStyle/>
          <a:p>
            <a:r>
              <a:rPr lang="en-US" sz="1300" dirty="0">
                <a:latin typeface="ZapfHumnst BT" panose="020B0502050508020304" pitchFamily="34" charset="0"/>
              </a:rPr>
              <a:t>For some of our larger engraved brick installations in stadiums and outdoor memorials, we offer a Locator Map for donors so they can find their special engraved brick. Having a Locator Map is like having a treasure map and going on a treasure hunt. It is so much fun to find your brick with your special message engraved on it! Ask today about the possibility of a Locator Map for your project.  </a:t>
            </a:r>
          </a:p>
        </p:txBody>
      </p:sp>
      <p:pic>
        <p:nvPicPr>
          <p:cNvPr id="55" name="Picture 54" descr="Brick Locator 1.png"/>
          <p:cNvPicPr/>
          <p:nvPr/>
        </p:nvPicPr>
        <p:blipFill>
          <a:blip r:embed="rId10" cstate="email">
            <a:extLst>
              <a:ext uri="{28A0092B-C50C-407E-A947-70E740481C1C}">
                <a14:useLocalDpi xmlns:a14="http://schemas.microsoft.com/office/drawing/2010/main"/>
              </a:ext>
            </a:extLst>
          </a:blip>
          <a:stretch>
            <a:fillRect/>
          </a:stretch>
        </p:blipFill>
        <p:spPr>
          <a:xfrm>
            <a:off x="6591478" y="5288846"/>
            <a:ext cx="3314522" cy="2331153"/>
          </a:xfrm>
          <a:prstGeom prst="rect">
            <a:avLst/>
          </a:prstGeom>
        </p:spPr>
      </p:pic>
      <p:sp>
        <p:nvSpPr>
          <p:cNvPr id="56" name="TextBox 55"/>
          <p:cNvSpPr txBox="1"/>
          <p:nvPr/>
        </p:nvSpPr>
        <p:spPr>
          <a:xfrm>
            <a:off x="4860758" y="5192666"/>
            <a:ext cx="1768642" cy="2503534"/>
          </a:xfrm>
          <a:prstGeom prst="rect">
            <a:avLst/>
          </a:prstGeom>
          <a:noFill/>
        </p:spPr>
        <p:txBody>
          <a:bodyPr wrap="square" lIns="101882" tIns="50941" rIns="101882" bIns="50941" rtlCol="0">
            <a:spAutoFit/>
          </a:bodyPr>
          <a:lstStyle/>
          <a:p>
            <a:r>
              <a:rPr lang="en-US" sz="1300" dirty="0">
                <a:latin typeface="ZapfHumnst BT" panose="020B0502050508020304" pitchFamily="34" charset="0"/>
              </a:rPr>
              <a:t>We will mark it and then map it.  You will be provided with a</a:t>
            </a:r>
          </a:p>
          <a:p>
            <a:r>
              <a:rPr lang="en-US" sz="1300" dirty="0">
                <a:latin typeface="ZapfHumnst BT" panose="020B0502050508020304" pitchFamily="34" charset="0"/>
              </a:rPr>
              <a:t>section number and a row and column number</a:t>
            </a:r>
          </a:p>
          <a:p>
            <a:r>
              <a:rPr lang="en-US" sz="1300" dirty="0">
                <a:latin typeface="ZapfHumnst BT" panose="020B0502050508020304" pitchFamily="34" charset="0"/>
              </a:rPr>
              <a:t>for all of your donors.  We will provide the list of names with the location to your installer. It is as easy as it sounds.</a:t>
            </a:r>
          </a:p>
        </p:txBody>
      </p:sp>
      <p:pic>
        <p:nvPicPr>
          <p:cNvPr id="3" name="Picture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00200" y="1143000"/>
            <a:ext cx="2010006" cy="1778857"/>
          </a:xfrm>
          <a:prstGeom prst="rect">
            <a:avLst/>
          </a:prstGeom>
        </p:spPr>
      </p:pic>
      <p:sp>
        <p:nvSpPr>
          <p:cNvPr id="26" name="TextBox 25"/>
          <p:cNvSpPr txBox="1"/>
          <p:nvPr/>
        </p:nvSpPr>
        <p:spPr>
          <a:xfrm>
            <a:off x="91384" y="2895600"/>
            <a:ext cx="3566216" cy="703041"/>
          </a:xfrm>
          <a:prstGeom prst="rect">
            <a:avLst/>
          </a:prstGeom>
          <a:noFill/>
        </p:spPr>
        <p:txBody>
          <a:bodyPr wrap="square" lIns="101882" tIns="50941" rIns="101882" bIns="50941" rtlCol="0">
            <a:spAutoFit/>
          </a:bodyPr>
          <a:lstStyle/>
          <a:p>
            <a:r>
              <a:rPr lang="en-US" sz="1300" dirty="0">
                <a:latin typeface="ZapfHumnst BT" panose="020B0502050508020304" pitchFamily="34" charset="0"/>
              </a:rPr>
              <a:t>8X8 pavers and given as recognition to the donor.  The miniature bricks and magnets can also be used as a standalone fundraiser. </a:t>
            </a:r>
          </a:p>
        </p:txBody>
      </p:sp>
    </p:spTree>
    <p:extLst>
      <p:ext uri="{BB962C8B-B14F-4D97-AF65-F5344CB8AC3E}">
        <p14:creationId xmlns:p14="http://schemas.microsoft.com/office/powerpoint/2010/main" val="217513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 y="7951"/>
            <a:ext cx="10072370" cy="441431"/>
          </a:xfrm>
          <a:prstGeom prst="rect">
            <a:avLst/>
          </a:prstGeom>
          <a:noFill/>
        </p:spPr>
        <p:txBody>
          <a:bodyPr wrap="square" lIns="101882" tIns="50941" rIns="101882" bIns="50941" rtlCol="0">
            <a:spAutoFit/>
          </a:bodyPr>
          <a:lstStyle/>
          <a:p>
            <a:pPr algn="ctr"/>
            <a:r>
              <a:rPr lang="en-US" sz="2200" b="1" dirty="0">
                <a:latin typeface="ZapfHumnst BT" pitchFamily="34" charset="0"/>
              </a:rPr>
              <a:t>Full Size Replica Pavers With Rubber Feet</a:t>
            </a:r>
            <a:endParaRPr lang="en-US" sz="700" b="1" dirty="0">
              <a:latin typeface="ZapfHumnst BT" pitchFamily="34" charset="0"/>
            </a:endParaRPr>
          </a:p>
        </p:txBody>
      </p:sp>
      <p:pic>
        <p:nvPicPr>
          <p:cNvPr id="2050" name="Picture 8" descr="4X8 with rubber stoppe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694338">
            <a:off x="848705" y="2461140"/>
            <a:ext cx="3519161" cy="239179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62" descr="8X8 Replica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8562" y="1614904"/>
            <a:ext cx="4693638" cy="341429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4X8 Replica1.png"/>
          <p:cNvPicPr/>
          <p:nvPr/>
        </p:nvPicPr>
        <p:blipFill>
          <a:blip r:embed="rId4" cstate="email">
            <a:extLst>
              <a:ext uri="{28A0092B-C50C-407E-A947-70E740481C1C}">
                <a14:useLocalDpi xmlns:a14="http://schemas.microsoft.com/office/drawing/2010/main"/>
              </a:ext>
            </a:extLst>
          </a:blip>
          <a:stretch>
            <a:fillRect/>
          </a:stretch>
        </p:blipFill>
        <p:spPr>
          <a:xfrm>
            <a:off x="76200" y="228667"/>
            <a:ext cx="2489912" cy="2415940"/>
          </a:xfrm>
          <a:prstGeom prst="rect">
            <a:avLst/>
          </a:prstGeom>
        </p:spPr>
      </p:pic>
      <p:sp>
        <p:nvSpPr>
          <p:cNvPr id="23" name="TextBox 22"/>
          <p:cNvSpPr txBox="1"/>
          <p:nvPr/>
        </p:nvSpPr>
        <p:spPr>
          <a:xfrm>
            <a:off x="102365" y="4618211"/>
            <a:ext cx="6601447" cy="3057532"/>
          </a:xfrm>
          <a:prstGeom prst="rect">
            <a:avLst/>
          </a:prstGeom>
          <a:noFill/>
        </p:spPr>
        <p:txBody>
          <a:bodyPr wrap="square" lIns="101882" tIns="50941" rIns="101882" bIns="50941" rtlCol="0">
            <a:spAutoFit/>
          </a:bodyPr>
          <a:lstStyle/>
          <a:p>
            <a:r>
              <a:rPr lang="en-US" sz="1600" dirty="0">
                <a:latin typeface="ZapfHumnst BT" panose="020B0502050508020304" pitchFamily="34" charset="0"/>
              </a:rPr>
              <a:t>We suggest that </a:t>
            </a:r>
            <a:r>
              <a:rPr lang="en-US" sz="1600" b="1" dirty="0">
                <a:latin typeface="ZapfHumnst BT" panose="020B0502050508020304" pitchFamily="34" charset="0"/>
              </a:rPr>
              <a:t>Replica Bricks</a:t>
            </a:r>
            <a:r>
              <a:rPr lang="en-US" sz="1600" dirty="0">
                <a:latin typeface="ZapfHumnst BT" panose="020B0502050508020304" pitchFamily="34" charset="0"/>
              </a:rPr>
              <a:t> be priced at approximately half the price of your installation bricks. For example, if you are selling a 4X8 paver for $100.00, then the replica should be offered to the donor for $50.00.  If you are selling the 8X8 paver for $250.00, then the replica should be offered to the donor for $125.00.</a:t>
            </a:r>
          </a:p>
          <a:p>
            <a:r>
              <a:rPr lang="en-US" sz="1600" dirty="0">
                <a:latin typeface="ZapfHumnst BT" panose="020B0502050508020304" pitchFamily="34" charset="0"/>
              </a:rPr>
              <a:t>Replica Bricks and Tiles cost you the same as regular donor bricks/tiles and count towards volume discounts. Shipping is included in the price if the replicas are shipped to the fundraiser with the rest of your order and distributed by your organization. </a:t>
            </a:r>
          </a:p>
          <a:p>
            <a:r>
              <a:rPr lang="en-US" sz="1600" dirty="0">
                <a:latin typeface="ZapfHumnst BT" panose="020B0502050508020304" pitchFamily="34" charset="0"/>
              </a:rPr>
              <a:t>Replica bricks and tiles shipped directly to the donor will be charged $10.00 extra for shipping and handling and will be packed in an attractive single brick/tile shipping box.</a:t>
            </a:r>
          </a:p>
        </p:txBody>
      </p:sp>
      <p:sp>
        <p:nvSpPr>
          <p:cNvPr id="24" name="TextBox 23"/>
          <p:cNvSpPr txBox="1"/>
          <p:nvPr/>
        </p:nvSpPr>
        <p:spPr>
          <a:xfrm>
            <a:off x="2656282" y="533400"/>
            <a:ext cx="7249718" cy="1333983"/>
          </a:xfrm>
          <a:prstGeom prst="rect">
            <a:avLst/>
          </a:prstGeom>
          <a:noFill/>
        </p:spPr>
        <p:txBody>
          <a:bodyPr wrap="square" lIns="101882" tIns="50941" rIns="101882" bIns="50941" rtlCol="0">
            <a:spAutoFit/>
          </a:bodyPr>
          <a:lstStyle/>
          <a:p>
            <a:r>
              <a:rPr lang="en-US" sz="1600" dirty="0">
                <a:latin typeface="ZapfHumnst BT" panose="020B0502050508020304" pitchFamily="34" charset="0"/>
              </a:rPr>
              <a:t>For the same cost as bricks for installation, our </a:t>
            </a:r>
            <a:r>
              <a:rPr lang="en-US" sz="1600" b="1" dirty="0">
                <a:latin typeface="ZapfHumnst BT" panose="020B0502050508020304" pitchFamily="34" charset="0"/>
              </a:rPr>
              <a:t>Replica Bricks</a:t>
            </a:r>
            <a:r>
              <a:rPr lang="en-US" sz="1600" dirty="0">
                <a:latin typeface="ZapfHumnst BT" panose="020B0502050508020304" pitchFamily="34" charset="0"/>
              </a:rPr>
              <a:t> come with rubber feet on the bottom so that the donor can safely display them on a shelf, desk, table, or floor.</a:t>
            </a:r>
          </a:p>
          <a:p>
            <a:r>
              <a:rPr lang="en-US" sz="1600" dirty="0">
                <a:latin typeface="ZapfHumnst BT" panose="020B0502050508020304" pitchFamily="34" charset="0"/>
              </a:rPr>
              <a:t>Not only will your supporters/donors be able to own a little piece of the project, it is a great way to increase sales for your </a:t>
            </a:r>
            <a:r>
              <a:rPr lang="en-US" sz="1600">
                <a:latin typeface="ZapfHumnst BT" panose="020B0502050508020304" pitchFamily="34" charset="0"/>
              </a:rPr>
              <a:t>fundraiser.</a:t>
            </a:r>
            <a:endParaRPr lang="en-US" sz="1600" dirty="0">
              <a:latin typeface="ZapfHumnst BT" panose="020B0502050508020304" pitchFamily="34"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49846">
            <a:off x="6684879" y="5034136"/>
            <a:ext cx="3185298" cy="2610713"/>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45881" y="4724400"/>
            <a:ext cx="2650519" cy="2209800"/>
          </a:xfrm>
          <a:prstGeom prst="rect">
            <a:avLst/>
          </a:prstGeom>
          <a:scene3d>
            <a:camera prst="orthographicFront">
              <a:rot lat="0" lon="0" rev="60000"/>
            </a:camera>
            <a:lightRig rig="threePt" dir="t"/>
          </a:scene3d>
        </p:spPr>
      </p:pic>
    </p:spTree>
    <p:extLst>
      <p:ext uri="{BB962C8B-B14F-4D97-AF65-F5344CB8AC3E}">
        <p14:creationId xmlns:p14="http://schemas.microsoft.com/office/powerpoint/2010/main" val="195982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 y="7951"/>
            <a:ext cx="10072370" cy="441431"/>
          </a:xfrm>
          <a:prstGeom prst="rect">
            <a:avLst/>
          </a:prstGeom>
          <a:noFill/>
        </p:spPr>
        <p:txBody>
          <a:bodyPr wrap="square" lIns="101882" tIns="50941" rIns="101882" bIns="50941" rtlCol="0">
            <a:spAutoFit/>
          </a:bodyPr>
          <a:lstStyle/>
          <a:p>
            <a:pPr algn="ctr"/>
            <a:r>
              <a:rPr lang="en-US" sz="2200" b="1" dirty="0">
                <a:latin typeface="ZapfHumnst BT" pitchFamily="34" charset="0"/>
              </a:rPr>
              <a:t>Online Virtual Brick Designer</a:t>
            </a:r>
            <a:endParaRPr lang="en-US" sz="700" b="1" dirty="0">
              <a:latin typeface="ZapfHumnst BT" pitchFamily="34" charset="0"/>
            </a:endParaRPr>
          </a:p>
        </p:txBody>
      </p:sp>
      <p:sp>
        <p:nvSpPr>
          <p:cNvPr id="24" name="TextBox 23"/>
          <p:cNvSpPr txBox="1"/>
          <p:nvPr/>
        </p:nvSpPr>
        <p:spPr>
          <a:xfrm>
            <a:off x="76200" y="436238"/>
            <a:ext cx="9829800" cy="1087762"/>
          </a:xfrm>
          <a:prstGeom prst="rect">
            <a:avLst/>
          </a:prstGeom>
          <a:noFill/>
        </p:spPr>
        <p:txBody>
          <a:bodyPr wrap="square" lIns="101882" tIns="50941" rIns="101882" bIns="50941" rtlCol="0">
            <a:spAutoFit/>
          </a:bodyPr>
          <a:lstStyle/>
          <a:p>
            <a:r>
              <a:rPr lang="en-US" sz="1600" dirty="0">
                <a:latin typeface="ZapfHumnst BT" panose="020B0502050508020304" pitchFamily="34" charset="0"/>
              </a:rPr>
              <a:t>Fundraising Brick has a virtual brick designer on our website.  This allows your donors to view what their engraved brick will look like.  They will be able to select the brick shade, size, font, and clipart.  We are excited to introduce this new online feature and hope that your donors will utilize this tool to visualize their laser engraved brick.</a:t>
            </a:r>
          </a:p>
        </p:txBody>
      </p:sp>
      <p:pic>
        <p:nvPicPr>
          <p:cNvPr id="3093" name="Picture 4" descr="Wheatfield_4x8.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6650" y="1295400"/>
            <a:ext cx="3613749" cy="210294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0"/>
          <p:cNvSpPr txBox="1">
            <a:spLocks noChangeArrowheads="1"/>
          </p:cNvSpPr>
          <p:nvPr/>
        </p:nvSpPr>
        <p:spPr bwMode="auto">
          <a:xfrm>
            <a:off x="3746724" y="1828800"/>
            <a:ext cx="3111276" cy="157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ts val="3400"/>
              </a:lnSpc>
              <a:spcBef>
                <a:spcPct val="0"/>
              </a:spcBef>
              <a:spcAft>
                <a:spcPct val="0"/>
              </a:spcAft>
              <a:buClrTx/>
              <a:buSzTx/>
              <a:buFontTx/>
              <a:buNone/>
              <a:tabLst/>
            </a:pPr>
            <a:r>
              <a:rPr kumimoji="0" lang="en-US" sz="23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HONOR OF</a:t>
            </a:r>
            <a:endParaRPr kumimoji="0" lang="en-US" sz="1200" b="0" i="0" u="none" strike="noStrike" cap="none" normalizeH="0" baseline="0" dirty="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ts val="3400"/>
              </a:lnSpc>
              <a:spcBef>
                <a:spcPct val="0"/>
              </a:spcBef>
              <a:spcAft>
                <a:spcPct val="0"/>
              </a:spcAft>
              <a:buClrTx/>
              <a:buSzTx/>
              <a:buFontTx/>
              <a:buNone/>
              <a:tabLst/>
            </a:pPr>
            <a:r>
              <a:rPr kumimoji="0" lang="en-US" sz="23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KYLE LEWIS</a:t>
            </a:r>
            <a:endParaRPr kumimoji="0" lang="en-US" sz="1200" b="0" i="0" u="none" strike="noStrike" cap="none" normalizeH="0" baseline="0" dirty="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ts val="3400"/>
              </a:lnSpc>
              <a:spcBef>
                <a:spcPct val="0"/>
              </a:spcBef>
              <a:spcAft>
                <a:spcPct val="0"/>
              </a:spcAft>
              <a:buClrTx/>
              <a:buSzTx/>
              <a:buFontTx/>
              <a:buNone/>
              <a:tabLst/>
            </a:pPr>
            <a:r>
              <a:rPr kumimoji="0" lang="en-US" sz="23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1974 - 2005</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52" name="Rectangle 35"/>
          <p:cNvSpPr>
            <a:spLocks noChangeArrowheads="1"/>
          </p:cNvSpPr>
          <p:nvPr/>
        </p:nvSpPr>
        <p:spPr bwMode="auto">
          <a:xfrm>
            <a:off x="228600" y="4049712"/>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055" name="Group 2054"/>
          <p:cNvGrpSpPr/>
          <p:nvPr/>
        </p:nvGrpSpPr>
        <p:grpSpPr>
          <a:xfrm>
            <a:off x="152400" y="3414799"/>
            <a:ext cx="9753600" cy="4129001"/>
            <a:chOff x="217713" y="3414799"/>
            <a:chExt cx="9829800" cy="4129001"/>
          </a:xfrm>
        </p:grpSpPr>
        <p:sp>
          <p:nvSpPr>
            <p:cNvPr id="39" name="TextBox 38"/>
            <p:cNvSpPr txBox="1"/>
            <p:nvPr/>
          </p:nvSpPr>
          <p:spPr>
            <a:xfrm>
              <a:off x="217713" y="3414799"/>
              <a:ext cx="9829800" cy="3426864"/>
            </a:xfrm>
            <a:prstGeom prst="rect">
              <a:avLst/>
            </a:prstGeom>
            <a:noFill/>
          </p:spPr>
          <p:txBody>
            <a:bodyPr wrap="square" lIns="101882" tIns="50941" rIns="101882" bIns="50941" rtlCol="0">
              <a:spAutoFit/>
            </a:bodyPr>
            <a:lstStyle/>
            <a:p>
              <a:pPr>
                <a:lnSpc>
                  <a:spcPct val="150000"/>
                </a:lnSpc>
              </a:pPr>
              <a:r>
                <a:rPr lang="en-US" sz="1600" dirty="0">
                  <a:latin typeface="ZapfHumnst BT" panose="020B0502050508020304" pitchFamily="34" charset="0"/>
                </a:rPr>
                <a:t>      Paver Brick	Quarry Tile</a:t>
              </a:r>
            </a:p>
            <a:p>
              <a:pPr>
                <a:lnSpc>
                  <a:spcPct val="150000"/>
                </a:lnSpc>
              </a:pPr>
              <a:r>
                <a:rPr lang="en-US" sz="1600" dirty="0">
                  <a:latin typeface="ZapfHumnst BT" panose="020B0502050508020304" pitchFamily="34" charset="0"/>
                </a:rPr>
                <a:t>      Text Only	Clipart With Text	Logo Only</a:t>
              </a:r>
            </a:p>
            <a:p>
              <a:pPr>
                <a:lnSpc>
                  <a:spcPct val="150000"/>
                </a:lnSpc>
              </a:pPr>
              <a:r>
                <a:rPr lang="en-US" sz="1600" dirty="0">
                  <a:latin typeface="ZapfHumnst BT" panose="020B0502050508020304" pitchFamily="34" charset="0"/>
                </a:rPr>
                <a:t>Size:		4X8		8X8</a:t>
              </a:r>
            </a:p>
            <a:p>
              <a:pPr>
                <a:lnSpc>
                  <a:spcPct val="150000"/>
                </a:lnSpc>
              </a:pPr>
              <a:r>
                <a:rPr lang="en-US" sz="1600" dirty="0">
                  <a:latin typeface="ZapfHumnst BT" panose="020B0502050508020304" pitchFamily="34" charset="0"/>
                </a:rPr>
                <a:t>Shade:</a:t>
              </a:r>
            </a:p>
            <a:p>
              <a:pPr>
                <a:lnSpc>
                  <a:spcPct val="150000"/>
                </a:lnSpc>
              </a:pPr>
              <a:r>
                <a:rPr lang="en-US" sz="1600" dirty="0">
                  <a:latin typeface="ZapfHumnst BT" panose="020B0502050508020304" pitchFamily="34" charset="0"/>
                </a:rPr>
                <a:t>Font:</a:t>
              </a:r>
            </a:p>
            <a:p>
              <a:pPr>
                <a:lnSpc>
                  <a:spcPct val="150000"/>
                </a:lnSpc>
              </a:pPr>
              <a:r>
                <a:rPr lang="en-US" sz="1600" dirty="0">
                  <a:latin typeface="ZapfHumnst BT" panose="020B0502050508020304" pitchFamily="34" charset="0"/>
                </a:rPr>
                <a:t>Clipart:</a:t>
              </a:r>
            </a:p>
            <a:p>
              <a:pPr>
                <a:lnSpc>
                  <a:spcPct val="150000"/>
                </a:lnSpc>
              </a:pPr>
              <a:r>
                <a:rPr lang="en-US" sz="1600" dirty="0">
                  <a:latin typeface="ZapfHumnst BT" panose="020B0502050508020304" pitchFamily="34" charset="0"/>
                </a:rPr>
                <a:t>Line 1</a:t>
              </a:r>
            </a:p>
            <a:p>
              <a:pPr>
                <a:lnSpc>
                  <a:spcPct val="150000"/>
                </a:lnSpc>
              </a:pPr>
              <a:r>
                <a:rPr lang="en-US" sz="1600" dirty="0">
                  <a:latin typeface="ZapfHumnst BT" panose="020B0502050508020304" pitchFamily="34" charset="0"/>
                </a:rPr>
                <a:t>Line 2</a:t>
              </a:r>
            </a:p>
            <a:p>
              <a:pPr>
                <a:lnSpc>
                  <a:spcPct val="150000"/>
                </a:lnSpc>
              </a:pPr>
              <a:r>
                <a:rPr lang="en-US" sz="1600" dirty="0">
                  <a:latin typeface="ZapfHumnst BT" panose="020B0502050508020304" pitchFamily="34" charset="0"/>
                </a:rPr>
                <a:t>Line 3</a:t>
              </a:r>
            </a:p>
          </p:txBody>
        </p:sp>
        <p:sp>
          <p:nvSpPr>
            <p:cNvPr id="2" name="Text Box 3"/>
            <p:cNvSpPr txBox="1">
              <a:spLocks noChangeArrowheads="1"/>
            </p:cNvSpPr>
            <p:nvPr/>
          </p:nvSpPr>
          <p:spPr bwMode="auto">
            <a:xfrm>
              <a:off x="1148490" y="5791200"/>
              <a:ext cx="1749425" cy="266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 HONOR OF</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 name="Text Box 4"/>
            <p:cNvSpPr txBox="1">
              <a:spLocks noChangeArrowheads="1"/>
            </p:cNvSpPr>
            <p:nvPr/>
          </p:nvSpPr>
          <p:spPr bwMode="auto">
            <a:xfrm>
              <a:off x="1148490" y="6134100"/>
              <a:ext cx="1749425" cy="266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KYLE LEWIS</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5" name="Text Box 2"/>
            <p:cNvSpPr txBox="1">
              <a:spLocks noChangeArrowheads="1"/>
            </p:cNvSpPr>
            <p:nvPr/>
          </p:nvSpPr>
          <p:spPr bwMode="auto">
            <a:xfrm>
              <a:off x="1150113" y="6477000"/>
              <a:ext cx="1749425" cy="266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1974 - 2005</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 name="Text Box 1"/>
            <p:cNvSpPr txBox="1">
              <a:spLocks noChangeArrowheads="1"/>
            </p:cNvSpPr>
            <p:nvPr/>
          </p:nvSpPr>
          <p:spPr bwMode="auto">
            <a:xfrm>
              <a:off x="2552700" y="7146925"/>
              <a:ext cx="4953000" cy="396875"/>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CLICK HERE TO VIEW YOUR PAVER OR TILE</a:t>
              </a:r>
              <a:endParaRPr kumimoji="0" lang="en-US" sz="1800" b="0" i="0" u="none" strike="noStrike" cap="none" normalizeH="0" baseline="0">
                <a:ln>
                  <a:noFill/>
                </a:ln>
                <a:solidFill>
                  <a:schemeClr val="tx1"/>
                </a:solidFill>
                <a:effectLst/>
                <a:latin typeface="Arial" panose="020B0604020202020204" pitchFamily="34" charset="0"/>
              </a:endParaRPr>
            </a:p>
          </p:txBody>
        </p:sp>
        <p:grpSp>
          <p:nvGrpSpPr>
            <p:cNvPr id="8" name="Group 15"/>
            <p:cNvGrpSpPr>
              <a:grpSpLocks/>
            </p:cNvGrpSpPr>
            <p:nvPr/>
          </p:nvGrpSpPr>
          <p:grpSpPr bwMode="auto">
            <a:xfrm>
              <a:off x="1148491" y="4686300"/>
              <a:ext cx="1749425" cy="266700"/>
              <a:chOff x="1924" y="12141"/>
              <a:chExt cx="2754" cy="421"/>
            </a:xfrm>
          </p:grpSpPr>
          <p:sp>
            <p:nvSpPr>
              <p:cNvPr id="9" name="Text Box 19"/>
              <p:cNvSpPr txBox="1">
                <a:spLocks noChangeArrowheads="1"/>
              </p:cNvSpPr>
              <p:nvPr/>
            </p:nvSpPr>
            <p:spPr bwMode="auto">
              <a:xfrm>
                <a:off x="1924" y="12141"/>
                <a:ext cx="2754" cy="4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Wheatfield</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Rectangle 18"/>
              <p:cNvSpPr>
                <a:spLocks noChangeArrowheads="1"/>
              </p:cNvSpPr>
              <p:nvPr/>
            </p:nvSpPr>
            <p:spPr bwMode="auto">
              <a:xfrm>
                <a:off x="4281" y="12141"/>
                <a:ext cx="397" cy="421"/>
              </a:xfrm>
              <a:prstGeom prst="rect">
                <a:avLst/>
              </a:prstGeom>
              <a:solidFill>
                <a:srgbClr val="4F81BD"/>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2F2F2"/>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AutoShape 17"/>
              <p:cNvSpPr>
                <a:spLocks noChangeShapeType="1"/>
              </p:cNvSpPr>
              <p:nvPr/>
            </p:nvSpPr>
            <p:spPr bwMode="auto">
              <a:xfrm>
                <a:off x="4357" y="12316"/>
                <a:ext cx="139" cy="157"/>
              </a:xfrm>
              <a:prstGeom prst="straightConnector1">
                <a:avLst/>
              </a:prstGeom>
              <a:noFill/>
              <a:ln w="25400">
                <a:solidFill>
                  <a:srgbClr val="17365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p:cNvSpPr>
                <a:spLocks noChangeShapeType="1"/>
              </p:cNvSpPr>
              <p:nvPr/>
            </p:nvSpPr>
            <p:spPr bwMode="auto">
              <a:xfrm flipV="1">
                <a:off x="4472" y="12316"/>
                <a:ext cx="129" cy="157"/>
              </a:xfrm>
              <a:prstGeom prst="straightConnector1">
                <a:avLst/>
              </a:prstGeom>
              <a:noFill/>
              <a:ln w="25400">
                <a:solidFill>
                  <a:srgbClr val="17365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0"/>
            <p:cNvGrpSpPr>
              <a:grpSpLocks/>
            </p:cNvGrpSpPr>
            <p:nvPr/>
          </p:nvGrpSpPr>
          <p:grpSpPr bwMode="auto">
            <a:xfrm>
              <a:off x="1148492" y="5067300"/>
              <a:ext cx="1749425" cy="266700"/>
              <a:chOff x="1924" y="12713"/>
              <a:chExt cx="2754" cy="421"/>
            </a:xfrm>
          </p:grpSpPr>
          <p:sp>
            <p:nvSpPr>
              <p:cNvPr id="14" name="Text Box 14"/>
              <p:cNvSpPr txBox="1">
                <a:spLocks noChangeArrowheads="1"/>
              </p:cNvSpPr>
              <p:nvPr/>
            </p:nvSpPr>
            <p:spPr bwMode="auto">
              <a:xfrm>
                <a:off x="1924" y="12713"/>
                <a:ext cx="2754" cy="4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Arial</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4281" y="12713"/>
                <a:ext cx="397" cy="421"/>
              </a:xfrm>
              <a:prstGeom prst="rect">
                <a:avLst/>
              </a:prstGeom>
              <a:solidFill>
                <a:srgbClr val="4F81BD"/>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2F2F2"/>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AutoShape 12"/>
              <p:cNvSpPr>
                <a:spLocks noChangeShapeType="1"/>
              </p:cNvSpPr>
              <p:nvPr/>
            </p:nvSpPr>
            <p:spPr bwMode="auto">
              <a:xfrm>
                <a:off x="4357" y="12881"/>
                <a:ext cx="139" cy="157"/>
              </a:xfrm>
              <a:prstGeom prst="straightConnector1">
                <a:avLst/>
              </a:prstGeom>
              <a:noFill/>
              <a:ln w="25400">
                <a:solidFill>
                  <a:srgbClr val="17365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1"/>
              <p:cNvSpPr>
                <a:spLocks noChangeShapeType="1"/>
              </p:cNvSpPr>
              <p:nvPr/>
            </p:nvSpPr>
            <p:spPr bwMode="auto">
              <a:xfrm flipV="1">
                <a:off x="4478" y="12879"/>
                <a:ext cx="129" cy="157"/>
              </a:xfrm>
              <a:prstGeom prst="straightConnector1">
                <a:avLst/>
              </a:prstGeom>
              <a:noFill/>
              <a:ln w="25400">
                <a:solidFill>
                  <a:srgbClr val="17365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5"/>
            <p:cNvGrpSpPr>
              <a:grpSpLocks/>
            </p:cNvGrpSpPr>
            <p:nvPr/>
          </p:nvGrpSpPr>
          <p:grpSpPr bwMode="auto">
            <a:xfrm>
              <a:off x="1148492" y="5410200"/>
              <a:ext cx="1749425" cy="266700"/>
              <a:chOff x="1924" y="13217"/>
              <a:chExt cx="2754" cy="421"/>
            </a:xfrm>
          </p:grpSpPr>
          <p:sp>
            <p:nvSpPr>
              <p:cNvPr id="19" name="Text Box 9"/>
              <p:cNvSpPr txBox="1">
                <a:spLocks noChangeArrowheads="1"/>
              </p:cNvSpPr>
              <p:nvPr/>
            </p:nvSpPr>
            <p:spPr bwMode="auto">
              <a:xfrm>
                <a:off x="1924" y="13217"/>
                <a:ext cx="2754" cy="4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Select Clipart Example</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 name="Rectangle 8"/>
              <p:cNvSpPr>
                <a:spLocks noChangeArrowheads="1"/>
              </p:cNvSpPr>
              <p:nvPr/>
            </p:nvSpPr>
            <p:spPr bwMode="auto">
              <a:xfrm>
                <a:off x="4281" y="13217"/>
                <a:ext cx="397" cy="421"/>
              </a:xfrm>
              <a:prstGeom prst="rect">
                <a:avLst/>
              </a:prstGeom>
              <a:solidFill>
                <a:srgbClr val="4F81BD"/>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2F2F2"/>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AutoShape 7"/>
              <p:cNvSpPr>
                <a:spLocks noChangeShapeType="1"/>
              </p:cNvSpPr>
              <p:nvPr/>
            </p:nvSpPr>
            <p:spPr bwMode="auto">
              <a:xfrm>
                <a:off x="4357" y="13365"/>
                <a:ext cx="139" cy="157"/>
              </a:xfrm>
              <a:prstGeom prst="straightConnector1">
                <a:avLst/>
              </a:prstGeom>
              <a:noFill/>
              <a:ln w="25400">
                <a:solidFill>
                  <a:srgbClr val="17365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6"/>
              <p:cNvSpPr>
                <a:spLocks noChangeShapeType="1"/>
              </p:cNvSpPr>
              <p:nvPr/>
            </p:nvSpPr>
            <p:spPr bwMode="auto">
              <a:xfrm flipV="1">
                <a:off x="4472" y="13365"/>
                <a:ext cx="129" cy="157"/>
              </a:xfrm>
              <a:prstGeom prst="straightConnector1">
                <a:avLst/>
              </a:prstGeom>
              <a:noFill/>
              <a:ln w="25400">
                <a:solidFill>
                  <a:srgbClr val="17365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54" name="Rectangle 2053"/>
            <p:cNvSpPr/>
            <p:nvPr/>
          </p:nvSpPr>
          <p:spPr>
            <a:xfrm>
              <a:off x="304800" y="3547156"/>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023202" y="354737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023202" y="3920429"/>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4800" y="3908113"/>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070378" y="3908717"/>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031207" y="4291226"/>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068099" y="4293564"/>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883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 y="7951"/>
            <a:ext cx="10072370" cy="453458"/>
          </a:xfrm>
          <a:prstGeom prst="rect">
            <a:avLst/>
          </a:prstGeom>
          <a:noFill/>
        </p:spPr>
        <p:txBody>
          <a:bodyPr wrap="square" lIns="101882" tIns="50941" rIns="101882" bIns="50941" rtlCol="0">
            <a:spAutoFit/>
          </a:bodyPr>
          <a:lstStyle/>
          <a:p>
            <a:pPr algn="ctr"/>
            <a:r>
              <a:rPr lang="en-US" sz="2200" b="1" dirty="0">
                <a:latin typeface="ZapfHumnst BT" pitchFamily="34" charset="0"/>
              </a:rPr>
              <a:t>Our Other Services</a:t>
            </a:r>
            <a:endParaRPr lang="en-US" sz="700" b="1" dirty="0">
              <a:latin typeface="ZapfHumnst BT" pitchFamily="34" charset="0"/>
            </a:endParaRPr>
          </a:p>
        </p:txBody>
      </p:sp>
      <p:pic>
        <p:nvPicPr>
          <p:cNvPr id="15" name="Picture 14"/>
          <p:cNvPicPr/>
          <p:nvPr/>
        </p:nvPicPr>
        <p:blipFill>
          <a:blip r:embed="rId2" cstate="email">
            <a:extLst>
              <a:ext uri="{28A0092B-C50C-407E-A947-70E740481C1C}">
                <a14:useLocalDpi xmlns:a14="http://schemas.microsoft.com/office/drawing/2010/main"/>
              </a:ext>
            </a:extLst>
          </a:blip>
          <a:stretch>
            <a:fillRect/>
          </a:stretch>
        </p:blipFill>
        <p:spPr>
          <a:xfrm>
            <a:off x="304800" y="160888"/>
            <a:ext cx="2286001" cy="2048912"/>
          </a:xfrm>
          <a:prstGeom prst="rect">
            <a:avLst/>
          </a:prstGeom>
        </p:spPr>
      </p:pic>
      <p:sp>
        <p:nvSpPr>
          <p:cNvPr id="16" name="TextBox 15"/>
          <p:cNvSpPr txBox="1"/>
          <p:nvPr/>
        </p:nvSpPr>
        <p:spPr>
          <a:xfrm>
            <a:off x="2909571" y="609600"/>
            <a:ext cx="6920230" cy="1395539"/>
          </a:xfrm>
          <a:prstGeom prst="rect">
            <a:avLst/>
          </a:prstGeom>
          <a:noFill/>
        </p:spPr>
        <p:txBody>
          <a:bodyPr wrap="square" lIns="101882" tIns="50941" rIns="101882" bIns="50941" rtlCol="0">
            <a:spAutoFit/>
          </a:bodyPr>
          <a:lstStyle/>
          <a:p>
            <a:r>
              <a:rPr lang="en-US" sz="1400" b="1" dirty="0">
                <a:latin typeface="ZapfHumnst BT" panose="020B0502050508020304" pitchFamily="34" charset="0"/>
              </a:rPr>
              <a:t>1.</a:t>
            </a:r>
            <a:r>
              <a:rPr lang="en-US" sz="1400" dirty="0">
                <a:latin typeface="ZapfHumnst BT" panose="020B0502050508020304" pitchFamily="34" charset="0"/>
              </a:rPr>
              <a:t> </a:t>
            </a:r>
            <a:r>
              <a:rPr lang="en-US" sz="1400" b="1" dirty="0">
                <a:latin typeface="ZapfHumnst BT" pitchFamily="34" charset="0"/>
              </a:rPr>
              <a:t>No Contracts - </a:t>
            </a:r>
            <a:r>
              <a:rPr lang="en-US" sz="1400" dirty="0">
                <a:latin typeface="ZapfHumnst BT" panose="020B0502050508020304" pitchFamily="34" charset="0"/>
              </a:rPr>
              <a:t>Unlike most of our competition, Fundraising Brick does </a:t>
            </a:r>
            <a:r>
              <a:rPr lang="en-US" sz="1400" b="1" dirty="0">
                <a:latin typeface="ZapfHumnst BT" panose="020B0502050508020304" pitchFamily="34" charset="0"/>
              </a:rPr>
              <a:t>NOT</a:t>
            </a:r>
            <a:r>
              <a:rPr lang="en-US" sz="1400" dirty="0">
                <a:latin typeface="ZapfHumnst BT" panose="020B0502050508020304" pitchFamily="34" charset="0"/>
              </a:rPr>
              <a:t> require contracts and there are no hidden fees with our services.  We are certain that your organization will choose Fundraising Brick as their engraved brick provider and do not rely on tying you down with a contract.  We are upfront and honest about all costs involved in your fundraising project.  We want your organization to have a successful brick or tile campaign and can help you every step of the way.  </a:t>
            </a:r>
          </a:p>
        </p:txBody>
      </p:sp>
      <p:pic>
        <p:nvPicPr>
          <p:cNvPr id="17" name="Picture 16"/>
          <p:cNvPicPr/>
          <p:nvPr/>
        </p:nvPicPr>
        <p:blipFill>
          <a:blip r:embed="rId3" cstate="email">
            <a:extLst>
              <a:ext uri="{28A0092B-C50C-407E-A947-70E740481C1C}">
                <a14:useLocalDpi xmlns:a14="http://schemas.microsoft.com/office/drawing/2010/main"/>
              </a:ext>
            </a:extLst>
          </a:blip>
          <a:stretch>
            <a:fillRect/>
          </a:stretch>
        </p:blipFill>
        <p:spPr>
          <a:xfrm>
            <a:off x="6192567" y="2795789"/>
            <a:ext cx="3637234" cy="1700011"/>
          </a:xfrm>
          <a:prstGeom prst="rect">
            <a:avLst/>
          </a:prstGeom>
        </p:spPr>
      </p:pic>
      <p:sp>
        <p:nvSpPr>
          <p:cNvPr id="18" name="TextBox 17"/>
          <p:cNvSpPr txBox="1"/>
          <p:nvPr/>
        </p:nvSpPr>
        <p:spPr>
          <a:xfrm>
            <a:off x="213744" y="2286000"/>
            <a:ext cx="5978823" cy="3334531"/>
          </a:xfrm>
          <a:prstGeom prst="rect">
            <a:avLst/>
          </a:prstGeom>
          <a:noFill/>
        </p:spPr>
        <p:txBody>
          <a:bodyPr wrap="square" lIns="101882" tIns="50941" rIns="101882" bIns="50941" rtlCol="0">
            <a:spAutoFit/>
          </a:bodyPr>
          <a:lstStyle/>
          <a:p>
            <a:r>
              <a:rPr lang="en-US" sz="1400" b="1" dirty="0">
                <a:latin typeface="ZapfHumnst BT" panose="020B0502050508020304" pitchFamily="34" charset="0"/>
              </a:rPr>
              <a:t>2.</a:t>
            </a:r>
            <a:r>
              <a:rPr lang="en-US" sz="1400" dirty="0">
                <a:latin typeface="ZapfHumnst BT" panose="020B0502050508020304" pitchFamily="34" charset="0"/>
              </a:rPr>
              <a:t> </a:t>
            </a:r>
            <a:r>
              <a:rPr lang="en-US" sz="1400" b="1" dirty="0">
                <a:latin typeface="ZapfHumnst BT" pitchFamily="34" charset="0"/>
              </a:rPr>
              <a:t>Warranty - </a:t>
            </a:r>
            <a:r>
              <a:rPr lang="en-US" sz="1400" dirty="0">
                <a:latin typeface="ZapfHumnst BT" panose="020B0502050508020304" pitchFamily="34" charset="0"/>
              </a:rPr>
              <a:t>Fundraising Brick warrants, through its Limited Lifetime Warranty, that its brick laser engraving processes will be of good quality and workmanship and will not fade, chip, oxidize, peel or separate from the brick, paver or tile for the life of the surface of the engraved brick, paver or tile. Fundraising Brick requires that the brick, paver or tile manufacturer meet all ASTM (American Standards of Testing Materials) standards for quality, durability and longevity. This warranty is limited to the repair or replacement of any laser engraving process onto a brick, paver or tile meeting ASTM standards. Any laser engraving process that prove(s) defective will be repaired or replaced by Fundraising Brick provided that such defect is due to faulty material or workmanship on the part of Fundraising Brick and not the result of tampering, vandalism, misuse, abuse, improper installation or maintenance misapplication, natural disaster or acts of God, excluding normal environmental conditions such as rain, sleet, snow and freeze/thaw conditions.</a:t>
            </a:r>
          </a:p>
        </p:txBody>
      </p:sp>
      <p:grpSp>
        <p:nvGrpSpPr>
          <p:cNvPr id="31" name="Group 30"/>
          <p:cNvGrpSpPr/>
          <p:nvPr/>
        </p:nvGrpSpPr>
        <p:grpSpPr>
          <a:xfrm>
            <a:off x="1143000" y="5632284"/>
            <a:ext cx="2732542" cy="1917580"/>
            <a:chOff x="-2528972" y="3924383"/>
            <a:chExt cx="3776345" cy="2588260"/>
          </a:xfrm>
        </p:grpSpPr>
        <p:pic>
          <p:nvPicPr>
            <p:cNvPr id="19" name="Picture 18"/>
            <p:cNvPicPr/>
            <p:nvPr/>
          </p:nvPicPr>
          <p:blipFill>
            <a:blip r:embed="rId4" cstate="email">
              <a:extLst>
                <a:ext uri="{28A0092B-C50C-407E-A947-70E740481C1C}">
                  <a14:useLocalDpi xmlns:a14="http://schemas.microsoft.com/office/drawing/2010/main"/>
                </a:ext>
              </a:extLst>
            </a:blip>
            <a:stretch>
              <a:fillRect/>
            </a:stretch>
          </p:blipFill>
          <p:spPr>
            <a:xfrm>
              <a:off x="-1897782" y="4334593"/>
              <a:ext cx="3145155" cy="2178050"/>
            </a:xfrm>
            <a:prstGeom prst="rect">
              <a:avLst/>
            </a:prstGeom>
          </p:spPr>
        </p:pic>
        <p:pic>
          <p:nvPicPr>
            <p:cNvPr id="20" name="Picture 19"/>
            <p:cNvPicPr/>
            <p:nvPr/>
          </p:nvPicPr>
          <p:blipFill>
            <a:blip r:embed="rId5" cstate="email">
              <a:extLst>
                <a:ext uri="{28A0092B-C50C-407E-A947-70E740481C1C}">
                  <a14:useLocalDpi xmlns:a14="http://schemas.microsoft.com/office/drawing/2010/main"/>
                </a:ext>
              </a:extLst>
            </a:blip>
            <a:stretch>
              <a:fillRect/>
            </a:stretch>
          </p:blipFill>
          <p:spPr>
            <a:xfrm>
              <a:off x="-2528972" y="3924383"/>
              <a:ext cx="1285240" cy="1244600"/>
            </a:xfrm>
            <a:prstGeom prst="rect">
              <a:avLst/>
            </a:prstGeom>
            <a:effectLst>
              <a:outerShdw sx="1000" sy="1000" kx="-1200000" algn="bl" rotWithShape="0">
                <a:prstClr val="black"/>
              </a:outerShdw>
            </a:effectLst>
            <a:scene3d>
              <a:camera prst="orthographicFront"/>
              <a:lightRig rig="chilly" dir="t"/>
            </a:scene3d>
            <a:sp3d prstMaterial="matte"/>
          </p:spPr>
        </p:pic>
      </p:grpSp>
      <p:sp>
        <p:nvSpPr>
          <p:cNvPr id="21" name="TextBox 20"/>
          <p:cNvSpPr txBox="1"/>
          <p:nvPr/>
        </p:nvSpPr>
        <p:spPr>
          <a:xfrm>
            <a:off x="4038599" y="5536263"/>
            <a:ext cx="5791201" cy="2041869"/>
          </a:xfrm>
          <a:prstGeom prst="rect">
            <a:avLst/>
          </a:prstGeom>
          <a:noFill/>
        </p:spPr>
        <p:txBody>
          <a:bodyPr wrap="square" lIns="101882" tIns="50941" rIns="101882" bIns="50941" rtlCol="0">
            <a:spAutoFit/>
          </a:bodyPr>
          <a:lstStyle/>
          <a:p>
            <a:r>
              <a:rPr lang="en-US" sz="1400" b="1" dirty="0">
                <a:latin typeface="ZapfHumnst BT" panose="020B0502050508020304" pitchFamily="34" charset="0"/>
              </a:rPr>
              <a:t>3. Price Match -</a:t>
            </a:r>
            <a:r>
              <a:rPr lang="en-US" sz="1400" dirty="0">
                <a:latin typeface="ZapfHumnst BT" panose="020B0502050508020304" pitchFamily="34" charset="0"/>
              </a:rPr>
              <a:t> We are committed to providing the lowest prices in the industry!  We want our customers to receive the best pricing and quality available from any brick engraving company.  If you find a competitor with a lower price, we will </a:t>
            </a:r>
            <a:r>
              <a:rPr lang="en-US" sz="1400" b="1" dirty="0">
                <a:latin typeface="ZapfHumnst BT" panose="020B0502050508020304" pitchFamily="34" charset="0"/>
              </a:rPr>
              <a:t>MATCH IT</a:t>
            </a:r>
            <a:r>
              <a:rPr lang="en-US" sz="1400" dirty="0">
                <a:latin typeface="ZapfHumnst BT" panose="020B0502050508020304" pitchFamily="34" charset="0"/>
              </a:rPr>
              <a:t> and still include all of our other </a:t>
            </a:r>
            <a:r>
              <a:rPr lang="en-US" sz="1400" b="1" dirty="0">
                <a:latin typeface="ZapfHumnst BT" panose="020B0502050508020304" pitchFamily="34" charset="0"/>
              </a:rPr>
              <a:t>FREE</a:t>
            </a:r>
            <a:r>
              <a:rPr lang="en-US" sz="1400" dirty="0">
                <a:latin typeface="ZapfHumnst BT" panose="020B0502050508020304" pitchFamily="34" charset="0"/>
              </a:rPr>
              <a:t> services. All you have to do is provide us with a written quote  from our competition and if their price is lower than ours, we will </a:t>
            </a:r>
            <a:r>
              <a:rPr lang="en-US" sz="1400" b="1" dirty="0">
                <a:latin typeface="ZapfHumnst BT" panose="020B0502050508020304" pitchFamily="34" charset="0"/>
              </a:rPr>
              <a:t>MATCH IT, GUARANTEED.  </a:t>
            </a:r>
            <a:r>
              <a:rPr lang="en-US" sz="1400" dirty="0">
                <a:latin typeface="ZapfHumnst BT" panose="020B0502050508020304" pitchFamily="34" charset="0"/>
              </a:rPr>
              <a:t>We are confident that our pricing is extremely competitive and we are dedicated to helping organizations like yours earn as much funding as possible for your brick or tile fundraising project.</a:t>
            </a:r>
          </a:p>
        </p:txBody>
      </p:sp>
    </p:spTree>
    <p:extLst>
      <p:ext uri="{BB962C8B-B14F-4D97-AF65-F5344CB8AC3E}">
        <p14:creationId xmlns:p14="http://schemas.microsoft.com/office/powerpoint/2010/main" val="4090637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 y="7951"/>
            <a:ext cx="10072370" cy="453458"/>
          </a:xfrm>
          <a:prstGeom prst="rect">
            <a:avLst/>
          </a:prstGeom>
          <a:noFill/>
        </p:spPr>
        <p:txBody>
          <a:bodyPr wrap="square" lIns="101882" tIns="50941" rIns="101882" bIns="50941" rtlCol="0">
            <a:spAutoFit/>
          </a:bodyPr>
          <a:lstStyle/>
          <a:p>
            <a:pPr algn="ctr"/>
            <a:r>
              <a:rPr lang="en-US" sz="2200" b="1" dirty="0">
                <a:latin typeface="ZapfHumnst BT" pitchFamily="34" charset="0"/>
              </a:rPr>
              <a:t>Our Other Services</a:t>
            </a:r>
            <a:endParaRPr lang="en-US" sz="700" b="1" dirty="0">
              <a:latin typeface="ZapfHumnst BT" pitchFamily="34" charset="0"/>
            </a:endParaRPr>
          </a:p>
        </p:txBody>
      </p:sp>
      <p:pic>
        <p:nvPicPr>
          <p:cNvPr id="9" name="Picture 8" descr="Free Marketing Help"/>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399" y="4801648"/>
            <a:ext cx="2362201" cy="1827751"/>
          </a:xfrm>
          <a:prstGeom prst="rect">
            <a:avLst/>
          </a:prstGeom>
          <a:noFill/>
          <a:ln w="9525">
            <a:noFill/>
            <a:miter lim="800000"/>
            <a:headEnd/>
            <a:tailEnd/>
          </a:ln>
        </p:spPr>
      </p:pic>
      <p:sp>
        <p:nvSpPr>
          <p:cNvPr id="11" name="TextBox 10"/>
          <p:cNvSpPr txBox="1"/>
          <p:nvPr/>
        </p:nvSpPr>
        <p:spPr>
          <a:xfrm>
            <a:off x="228600" y="4724400"/>
            <a:ext cx="2780160" cy="2257313"/>
          </a:xfrm>
          <a:prstGeom prst="rect">
            <a:avLst/>
          </a:prstGeom>
          <a:noFill/>
        </p:spPr>
        <p:txBody>
          <a:bodyPr wrap="square" lIns="101882" tIns="50941" rIns="101882" bIns="50941" rtlCol="0">
            <a:spAutoFit/>
          </a:bodyPr>
          <a:lstStyle/>
          <a:p>
            <a:r>
              <a:rPr lang="en-US" sz="1400" b="1" dirty="0">
                <a:latin typeface="ZapfHumnst BT" pitchFamily="34" charset="0"/>
              </a:rPr>
              <a:t>6. Marketing Assistance - </a:t>
            </a:r>
            <a:r>
              <a:rPr lang="en-US" sz="1400" dirty="0">
                <a:latin typeface="ZapfHumnst BT" panose="020B0502050508020304" pitchFamily="34" charset="0"/>
              </a:rPr>
              <a:t>Our team of fundraising experts have decades of experience in promoting and bolstering support for brick fundraising campaigns in a variety of industries and businesses. We work hard to help you get the most donors we can and getting them as excited about the project as we are.</a:t>
            </a:r>
            <a:endParaRPr lang="en-US" sz="1200" dirty="0">
              <a:latin typeface="ZapfHumnst BT" panose="020B0502050508020304" pitchFamily="34" charset="0"/>
            </a:endParaRPr>
          </a:p>
        </p:txBody>
      </p:sp>
      <p:pic>
        <p:nvPicPr>
          <p:cNvPr id="12" name="Picture 11" descr="Free Delivery"/>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8630" y="2646882"/>
            <a:ext cx="2934970" cy="1905000"/>
          </a:xfrm>
          <a:prstGeom prst="rect">
            <a:avLst/>
          </a:prstGeom>
          <a:noFill/>
          <a:ln w="9525">
            <a:noFill/>
            <a:miter lim="800000"/>
            <a:headEnd/>
            <a:tailEnd/>
          </a:ln>
        </p:spPr>
      </p:pic>
      <p:sp>
        <p:nvSpPr>
          <p:cNvPr id="14" name="TextBox 13"/>
          <p:cNvSpPr txBox="1"/>
          <p:nvPr/>
        </p:nvSpPr>
        <p:spPr>
          <a:xfrm>
            <a:off x="228600" y="2438400"/>
            <a:ext cx="6590030" cy="2257313"/>
          </a:xfrm>
          <a:prstGeom prst="rect">
            <a:avLst/>
          </a:prstGeom>
          <a:noFill/>
        </p:spPr>
        <p:txBody>
          <a:bodyPr wrap="square" lIns="101882" tIns="50941" rIns="101882" bIns="50941" rtlCol="0">
            <a:spAutoFit/>
          </a:bodyPr>
          <a:lstStyle/>
          <a:p>
            <a:r>
              <a:rPr lang="en-US" sz="1400" b="1" dirty="0">
                <a:latin typeface="ZapfHumnst BT" panose="020B0502050508020304" pitchFamily="34" charset="0"/>
              </a:rPr>
              <a:t>5. On Time Delivery - </a:t>
            </a:r>
            <a:r>
              <a:rPr lang="en-US" sz="1400" dirty="0">
                <a:latin typeface="ZapfHumnst BT" panose="020B0502050508020304" pitchFamily="34" charset="0"/>
              </a:rPr>
              <a:t>As part of our commitment to service and quality,</a:t>
            </a:r>
          </a:p>
          <a:p>
            <a:r>
              <a:rPr lang="en-US" sz="1400" dirty="0">
                <a:latin typeface="ZapfHumnst BT" panose="020B0502050508020304" pitchFamily="34" charset="0"/>
              </a:rPr>
              <a:t>we honor our promise to you of coming through with</a:t>
            </a:r>
          </a:p>
          <a:p>
            <a:r>
              <a:rPr lang="en-US" sz="1400" dirty="0">
                <a:latin typeface="ZapfHumnst BT" panose="020B0502050508020304" pitchFamily="34" charset="0"/>
              </a:rPr>
              <a:t>your order and within the timeframe agreed upon.</a:t>
            </a:r>
          </a:p>
          <a:p>
            <a:r>
              <a:rPr lang="en-US" sz="1400" dirty="0">
                <a:latin typeface="ZapfHumnst BT" panose="020B0502050508020304" pitchFamily="34" charset="0"/>
              </a:rPr>
              <a:t>If necessary, our dedicated team will work around</a:t>
            </a:r>
          </a:p>
          <a:p>
            <a:r>
              <a:rPr lang="en-US" sz="1400" dirty="0">
                <a:latin typeface="ZapfHumnst BT" panose="020B0502050508020304" pitchFamily="34" charset="0"/>
              </a:rPr>
              <a:t>the clock to meet your deadline. Regardless of your location in the contiguous United States, we guarantee that we get you your order faster than any of our competitors. We know that, with your order, you have many people counting on you to come through with their engraved messages and dedications to loved ones. We want to be the company that helps you with making those messages and dedications come alive - and on time - every time.</a:t>
            </a:r>
          </a:p>
        </p:txBody>
      </p:sp>
      <p:sp>
        <p:nvSpPr>
          <p:cNvPr id="30" name="TextBox 29"/>
          <p:cNvSpPr txBox="1"/>
          <p:nvPr/>
        </p:nvSpPr>
        <p:spPr>
          <a:xfrm>
            <a:off x="5791200" y="4572000"/>
            <a:ext cx="4191000" cy="2688200"/>
          </a:xfrm>
          <a:prstGeom prst="rect">
            <a:avLst/>
          </a:prstGeom>
          <a:noFill/>
        </p:spPr>
        <p:txBody>
          <a:bodyPr wrap="square" lIns="101882" tIns="50941" rIns="101882" bIns="50941" rtlCol="0">
            <a:spAutoFit/>
          </a:bodyPr>
          <a:lstStyle/>
          <a:p>
            <a:r>
              <a:rPr lang="en-US" sz="1400" b="1" dirty="0">
                <a:latin typeface="ZapfHumnst BT" panose="020B0502050508020304" pitchFamily="34" charset="0"/>
              </a:rPr>
              <a:t>7. Fundraising Brick is the Industry Leader for laser engraved bricks and tiles – </a:t>
            </a:r>
            <a:r>
              <a:rPr lang="en-US" sz="1400" dirty="0">
                <a:latin typeface="ZapfHumnst BT" panose="020B0502050508020304" pitchFamily="34" charset="0"/>
              </a:rPr>
              <a:t>We are the pioneers in this industry and have been engraving bricks and tiles for more than 20 years. We have more knowledge and expertise in the laser brick engraving and fundraising than any of our competition.</a:t>
            </a:r>
          </a:p>
          <a:p>
            <a:endParaRPr lang="en-US" sz="1400" dirty="0">
              <a:latin typeface="ZapfHumnst BT" panose="020B0502050508020304" pitchFamily="34" charset="0"/>
            </a:endParaRPr>
          </a:p>
          <a:p>
            <a:r>
              <a:rPr lang="en-US" sz="1400" b="1" dirty="0">
                <a:latin typeface="ZapfHumnst BT" panose="020B0502050508020304" pitchFamily="34" charset="0"/>
              </a:rPr>
              <a:t>8. Last but not least, because Fundraising Brick cares about you and your project and our experienced staff is dedicated to making you fundraiser a success.</a:t>
            </a:r>
          </a:p>
        </p:txBody>
      </p:sp>
      <p:sp>
        <p:nvSpPr>
          <p:cNvPr id="2" name="Text Box 2"/>
          <p:cNvSpPr txBox="1">
            <a:spLocks noChangeArrowheads="1"/>
          </p:cNvSpPr>
          <p:nvPr/>
        </p:nvSpPr>
        <p:spPr bwMode="auto">
          <a:xfrm>
            <a:off x="-13970" y="7239000"/>
            <a:ext cx="10072370" cy="457200"/>
          </a:xfrm>
          <a:prstGeom prst="rect">
            <a:avLst/>
          </a:prstGeom>
          <a:noFill/>
          <a:ln>
            <a:noFill/>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2A2A2A"/>
                </a:solidFill>
                <a:effectLst/>
                <a:latin typeface="ZapfHumnst BT" panose="020B0502050508020304" pitchFamily="34" charset="0"/>
                <a:cs typeface="Arial" pitchFamily="34" charset="0"/>
              </a:rPr>
              <a:t>100% SATISFACTION GUARANTEED ALL THE TIME, EVERYTIME!</a:t>
            </a:r>
            <a:endParaRPr kumimoji="0" lang="en-US" altLang="en-US" sz="2300" b="0" i="0" u="none" strike="noStrike" cap="none" normalizeH="0" baseline="0" dirty="0">
              <a:ln>
                <a:noFill/>
              </a:ln>
              <a:solidFill>
                <a:schemeClr val="tx1"/>
              </a:solidFill>
              <a:effectLst/>
              <a:latin typeface="ZapfHumnst BT" panose="020B0502050508020304" pitchFamily="34" charset="0"/>
              <a:cs typeface="Arial" pitchFamily="34" charset="0"/>
            </a:endParaRPr>
          </a:p>
        </p:txBody>
      </p:sp>
      <p:pic>
        <p:nvPicPr>
          <p:cNvPr id="24" name="Picture 23"/>
          <p:cNvPicPr/>
          <p:nvPr/>
        </p:nvPicPr>
        <p:blipFill>
          <a:blip r:embed="rId4" cstate="email">
            <a:extLst>
              <a:ext uri="{28A0092B-C50C-407E-A947-70E740481C1C}">
                <a14:useLocalDpi xmlns:a14="http://schemas.microsoft.com/office/drawing/2010/main"/>
              </a:ext>
            </a:extLst>
          </a:blip>
          <a:stretch>
            <a:fillRect/>
          </a:stretch>
        </p:blipFill>
        <p:spPr>
          <a:xfrm>
            <a:off x="275069" y="181212"/>
            <a:ext cx="2597785" cy="2119619"/>
          </a:xfrm>
          <a:prstGeom prst="rect">
            <a:avLst/>
          </a:prstGeom>
        </p:spPr>
      </p:pic>
      <p:sp>
        <p:nvSpPr>
          <p:cNvPr id="25" name="TextBox 24"/>
          <p:cNvSpPr txBox="1"/>
          <p:nvPr/>
        </p:nvSpPr>
        <p:spPr>
          <a:xfrm>
            <a:off x="3008760" y="572355"/>
            <a:ext cx="6973440" cy="1826426"/>
          </a:xfrm>
          <a:prstGeom prst="rect">
            <a:avLst/>
          </a:prstGeom>
          <a:noFill/>
        </p:spPr>
        <p:txBody>
          <a:bodyPr wrap="square" lIns="101882" tIns="50941" rIns="101882" bIns="50941" rtlCol="0">
            <a:spAutoFit/>
          </a:bodyPr>
          <a:lstStyle/>
          <a:p>
            <a:r>
              <a:rPr lang="en-US" sz="1400" b="1" dirty="0">
                <a:latin typeface="ZapfHumnst BT" panose="020B0502050508020304" pitchFamily="34" charset="0"/>
              </a:rPr>
              <a:t>4.</a:t>
            </a:r>
            <a:r>
              <a:rPr lang="en-US" sz="1400" dirty="0">
                <a:latin typeface="ZapfHumnst BT" panose="020B0502050508020304" pitchFamily="34" charset="0"/>
              </a:rPr>
              <a:t> </a:t>
            </a:r>
            <a:r>
              <a:rPr lang="en-US" sz="1400" b="1" dirty="0">
                <a:latin typeface="ZapfHumnst BT" panose="020B0502050508020304" pitchFamily="34" charset="0"/>
              </a:rPr>
              <a:t>24/7 Service - </a:t>
            </a:r>
            <a:r>
              <a:rPr lang="en-US" sz="1400" dirty="0">
                <a:latin typeface="ZapfHumnst BT" panose="020B0502050508020304" pitchFamily="34" charset="0"/>
              </a:rPr>
              <a:t>Our fundraising team is available to you at any time for guidance and support. We realize that most fundraising project leaders are volunteering for their organization and have a limited amount of time to spend on these projects during regular business hours. This is why our highly experienced team is available 24/7, yes including evenings and weekends to assist you with your special fundraising project. This sets us aside from our competition and is a service that only Fundraising Brick offers to our clients. Call us anytime at 855-BRICKS4U - because we know things happen and questions come up at the oddest times. Our team is at your service!</a:t>
            </a:r>
          </a:p>
        </p:txBody>
      </p:sp>
    </p:spTree>
    <p:extLst>
      <p:ext uri="{BB962C8B-B14F-4D97-AF65-F5344CB8AC3E}">
        <p14:creationId xmlns:p14="http://schemas.microsoft.com/office/powerpoint/2010/main" val="65747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0058400" cy="12954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49720"/>
            <a:ext cx="10058400" cy="1122680"/>
          </a:xfrm>
          <a:prstGeom prst="rect">
            <a:avLst/>
          </a:prstGeom>
        </p:spPr>
      </p:pic>
      <p:sp>
        <p:nvSpPr>
          <p:cNvPr id="9" name="TextBox 8"/>
          <p:cNvSpPr txBox="1"/>
          <p:nvPr/>
        </p:nvSpPr>
        <p:spPr>
          <a:xfrm>
            <a:off x="0" y="0"/>
            <a:ext cx="10058400" cy="718430"/>
          </a:xfrm>
          <a:prstGeom prst="rect">
            <a:avLst/>
          </a:prstGeom>
          <a:noFill/>
        </p:spPr>
        <p:txBody>
          <a:bodyPr wrap="square" lIns="101882" tIns="50941" rIns="101882" bIns="50941" rtlCol="0">
            <a:spAutoFit/>
          </a:bodyPr>
          <a:lstStyle/>
          <a:p>
            <a:pPr algn="ctr"/>
            <a:r>
              <a:rPr lang="en-US" sz="4000" b="1" dirty="0">
                <a:solidFill>
                  <a:schemeClr val="bg1"/>
                </a:solidFill>
                <a:latin typeface="ZapfHumnst BT" pitchFamily="34" charset="0"/>
              </a:rPr>
              <a:t>Make Your Campaign A Success</a:t>
            </a:r>
          </a:p>
        </p:txBody>
      </p:sp>
      <p:sp>
        <p:nvSpPr>
          <p:cNvPr id="10" name="TextBox 9"/>
          <p:cNvSpPr txBox="1"/>
          <p:nvPr/>
        </p:nvSpPr>
        <p:spPr>
          <a:xfrm>
            <a:off x="0" y="1676400"/>
            <a:ext cx="10058400" cy="5088857"/>
          </a:xfrm>
          <a:prstGeom prst="rect">
            <a:avLst/>
          </a:prstGeom>
          <a:noFill/>
        </p:spPr>
        <p:txBody>
          <a:bodyPr wrap="square" lIns="101882" tIns="50941" rIns="101882" bIns="50941" rtlCol="0">
            <a:spAutoFit/>
          </a:bodyPr>
          <a:lstStyle/>
          <a:p>
            <a:r>
              <a:rPr lang="en-US" sz="1800" dirty="0">
                <a:latin typeface="ZapfHumnst BT" pitchFamily="34" charset="0"/>
              </a:rPr>
              <a:t>Thank you for requesting information from Fundraising Brick and our fundraising programs. We have enclosed detailed information on fundraising with engraved bricks and tiles and how our company can assure you meet your financial goals for your fundraising project. Fundraising with engraved bricks and tiles provides donors with a tangible and permanent link to your campaign and cause. These fundraisers have become increasingly popular and profitable over the years.  We have seen donor bricks sell for prices from $50 to over $1,000 per engraved brick. Since your cost per brick will likely be under $20, you can see that there is huge potential for a large financial return. </a:t>
            </a:r>
          </a:p>
          <a:p>
            <a:endParaRPr lang="en-US" sz="1800" dirty="0">
              <a:latin typeface="ZapfHumnst BT" pitchFamily="34" charset="0"/>
            </a:endParaRPr>
          </a:p>
          <a:p>
            <a:r>
              <a:rPr lang="en-US" sz="1800" dirty="0">
                <a:latin typeface="ZapfHumnst BT" pitchFamily="34" charset="0"/>
              </a:rPr>
              <a:t>Please review the enclosed materials in this presentation and also visit our website www.fundraisingbrick.com for additional information regarding our services.  Once you have decided to partner with our team at Fundraising Brick on your fundraising project, contact us to get started on your campaign. Our friendly and professional customer service team is happy to answer any questions you may have. They can be reached Monday – Sunday from 7:00am to 9:00pm Central time at 1-855-BRICKS4U.  We look forward to this opportunity.</a:t>
            </a:r>
          </a:p>
          <a:p>
            <a:endParaRPr lang="en-US" sz="1800" dirty="0">
              <a:latin typeface="ZapfHumnst BT" pitchFamily="34" charset="0"/>
            </a:endParaRPr>
          </a:p>
          <a:p>
            <a:r>
              <a:rPr lang="en-US" sz="1800" dirty="0">
                <a:latin typeface="ZapfHumnst BT" pitchFamily="34" charset="0"/>
              </a:rPr>
              <a:t>Sincerely,</a:t>
            </a:r>
          </a:p>
          <a:p>
            <a:r>
              <a:rPr lang="en-US" sz="1800" dirty="0">
                <a:latin typeface="ZapfHumnst BT" pitchFamily="34" charset="0"/>
              </a:rPr>
              <a:t>Jennifer </a:t>
            </a:r>
            <a:r>
              <a:rPr lang="en-US" sz="1800" dirty="0" err="1">
                <a:latin typeface="ZapfHumnst BT" pitchFamily="34" charset="0"/>
              </a:rPr>
              <a:t>Stemmley</a:t>
            </a:r>
            <a:endParaRPr lang="en-US" sz="1800" dirty="0">
              <a:latin typeface="ZapfHumnst BT" pitchFamily="34" charset="0"/>
            </a:endParaRPr>
          </a:p>
          <a:p>
            <a:r>
              <a:rPr lang="en-US" sz="1800" dirty="0">
                <a:latin typeface="ZapfHumnst BT" pitchFamily="34" charset="0"/>
              </a:rPr>
              <a:t>Owner – Fundraising Brick</a:t>
            </a:r>
          </a:p>
        </p:txBody>
      </p:sp>
      <p:sp>
        <p:nvSpPr>
          <p:cNvPr id="11" name="TextBox 10"/>
          <p:cNvSpPr txBox="1"/>
          <p:nvPr/>
        </p:nvSpPr>
        <p:spPr>
          <a:xfrm>
            <a:off x="0" y="7372108"/>
            <a:ext cx="10058400" cy="313932"/>
          </a:xfrm>
          <a:prstGeom prst="rect">
            <a:avLst/>
          </a:prstGeom>
          <a:solidFill>
            <a:schemeClr val="bg1"/>
          </a:solidFill>
        </p:spPr>
        <p:txBody>
          <a:bodyPr wrap="square" lIns="101882" tIns="50941" rIns="101882" bIns="50941" rtlCol="0">
            <a:spAutoFit/>
          </a:bodyPr>
          <a:lstStyle/>
          <a:p>
            <a:pPr algn="ctr"/>
            <a:r>
              <a:rPr lang="en-US" sz="1300" dirty="0">
                <a:latin typeface="ZapfHumnst BT" pitchFamily="34" charset="0"/>
              </a:rPr>
              <a:t>(855) BRICKS4U                                       </a:t>
            </a:r>
            <a:r>
              <a:rPr lang="en-US" sz="1300" dirty="0">
                <a:latin typeface="ZapfHumnst BT" pitchFamily="34" charset="0"/>
                <a:hlinkClick r:id="rId4"/>
              </a:rPr>
              <a:t>www.fundraisingbrick.com</a:t>
            </a:r>
            <a:r>
              <a:rPr lang="en-US" sz="1300" dirty="0">
                <a:latin typeface="ZapfHumnst BT" pitchFamily="34" charset="0"/>
              </a:rPr>
              <a:t>                                  105 Industrial Drive, Hermann, MO 65041</a:t>
            </a:r>
          </a:p>
        </p:txBody>
      </p:sp>
      <p:sp>
        <p:nvSpPr>
          <p:cNvPr id="12" name="TextBox 11"/>
          <p:cNvSpPr txBox="1"/>
          <p:nvPr/>
        </p:nvSpPr>
        <p:spPr>
          <a:xfrm>
            <a:off x="0" y="880282"/>
            <a:ext cx="10058400" cy="872318"/>
          </a:xfrm>
          <a:prstGeom prst="rect">
            <a:avLst/>
          </a:prstGeom>
          <a:noFill/>
        </p:spPr>
        <p:txBody>
          <a:bodyPr wrap="square" lIns="101882" tIns="50941" rIns="101882" bIns="50941" rtlCol="0">
            <a:spAutoFit/>
          </a:bodyPr>
          <a:lstStyle/>
          <a:p>
            <a:pPr algn="ctr"/>
            <a:r>
              <a:rPr lang="en-US" sz="2500" b="1" dirty="0">
                <a:latin typeface="ZapfHumnst BT" pitchFamily="34" charset="0"/>
              </a:rPr>
              <a:t>Select Fundraising Brick</a:t>
            </a:r>
          </a:p>
          <a:p>
            <a:pPr algn="ctr"/>
            <a:r>
              <a:rPr lang="en-US" sz="2500" b="1" dirty="0">
                <a:latin typeface="ZapfHumnst BT" pitchFamily="34" charset="0"/>
              </a:rPr>
              <a:t>Building A Strong Foundation Brick by Brick!</a:t>
            </a:r>
          </a:p>
        </p:txBody>
      </p:sp>
    </p:spTree>
    <p:extLst>
      <p:ext uri="{BB962C8B-B14F-4D97-AF65-F5344CB8AC3E}">
        <p14:creationId xmlns:p14="http://schemas.microsoft.com/office/powerpoint/2010/main" val="3375014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70" y="0"/>
            <a:ext cx="10072370" cy="558102"/>
          </a:xfrm>
          <a:prstGeom prst="rect">
            <a:avLst/>
          </a:prstGeom>
          <a:noFill/>
        </p:spPr>
        <p:txBody>
          <a:bodyPr wrap="square" lIns="101882" tIns="50941" rIns="101882" bIns="50941" rtlCol="0">
            <a:spAutoFit/>
          </a:bodyPr>
          <a:lstStyle/>
          <a:p>
            <a:pPr algn="ctr"/>
            <a:r>
              <a:rPr lang="en-US" sz="2200" b="1" dirty="0">
                <a:latin typeface="ZapfHumnst BT" pitchFamily="34" charset="0"/>
              </a:rPr>
              <a:t>Clipart &amp; Fonts</a:t>
            </a:r>
          </a:p>
          <a:p>
            <a:pPr algn="ctr"/>
            <a:endParaRPr lang="en-US" sz="700" b="1" dirty="0">
              <a:latin typeface="ZapfHumnst BT"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827721"/>
            <a:ext cx="6172200" cy="6783246"/>
          </a:xfrm>
          <a:prstGeom prst="rect">
            <a:avLst/>
          </a:prstGeom>
        </p:spPr>
      </p:pic>
      <p:sp>
        <p:nvSpPr>
          <p:cNvPr id="7" name="TextBox 6"/>
          <p:cNvSpPr txBox="1"/>
          <p:nvPr/>
        </p:nvSpPr>
        <p:spPr>
          <a:xfrm>
            <a:off x="76200" y="381000"/>
            <a:ext cx="6858000" cy="302932"/>
          </a:xfrm>
          <a:prstGeom prst="rect">
            <a:avLst/>
          </a:prstGeom>
          <a:noFill/>
        </p:spPr>
        <p:txBody>
          <a:bodyPr wrap="square" lIns="101882" tIns="50941" rIns="101882" bIns="50941" rtlCol="0">
            <a:spAutoFit/>
          </a:bodyPr>
          <a:lstStyle/>
          <a:p>
            <a:r>
              <a:rPr lang="en-US" sz="1300" b="1" dirty="0">
                <a:latin typeface="ZapfHumnst BT" pitchFamily="34" charset="0"/>
              </a:rPr>
              <a:t>Over 1500 Free Clipart - We can generate a custom clipart selection for your organization</a:t>
            </a:r>
          </a:p>
        </p:txBody>
      </p:sp>
      <p:sp>
        <p:nvSpPr>
          <p:cNvPr id="8" name="TextBox 7"/>
          <p:cNvSpPr txBox="1"/>
          <p:nvPr/>
        </p:nvSpPr>
        <p:spPr>
          <a:xfrm>
            <a:off x="6934200" y="381000"/>
            <a:ext cx="3009900" cy="502986"/>
          </a:xfrm>
          <a:prstGeom prst="rect">
            <a:avLst/>
          </a:prstGeom>
          <a:noFill/>
        </p:spPr>
        <p:txBody>
          <a:bodyPr wrap="square" lIns="101882" tIns="50941" rIns="101882" bIns="50941" rtlCol="0">
            <a:spAutoFit/>
          </a:bodyPr>
          <a:lstStyle/>
          <a:p>
            <a:r>
              <a:rPr lang="en-US" sz="1300" b="1" dirty="0">
                <a:latin typeface="ZapfHumnst BT" pitchFamily="34" charset="0"/>
              </a:rPr>
              <a:t>Large Font Selection</a:t>
            </a:r>
          </a:p>
          <a:p>
            <a:r>
              <a:rPr lang="en-US" sz="1300" b="1" dirty="0">
                <a:latin typeface="ZapfHumnst BT" pitchFamily="34" charset="0"/>
              </a:rPr>
              <a:t>Custom Fonts Available Upon Request</a:t>
            </a: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5263" t="8627" r="53070" b="17647"/>
          <a:stretch/>
        </p:blipFill>
        <p:spPr>
          <a:xfrm>
            <a:off x="7010400" y="885736"/>
            <a:ext cx="2971800" cy="6804926"/>
          </a:xfrm>
          <a:prstGeom prst="rect">
            <a:avLst/>
          </a:prstGeom>
        </p:spPr>
      </p:pic>
    </p:spTree>
    <p:extLst>
      <p:ext uri="{BB962C8B-B14F-4D97-AF65-F5344CB8AC3E}">
        <p14:creationId xmlns:p14="http://schemas.microsoft.com/office/powerpoint/2010/main" val="3545985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970" y="0"/>
            <a:ext cx="10072370" cy="558102"/>
          </a:xfrm>
          <a:prstGeom prst="rect">
            <a:avLst/>
          </a:prstGeom>
          <a:noFill/>
        </p:spPr>
        <p:txBody>
          <a:bodyPr wrap="square" lIns="101882" tIns="50941" rIns="101882" bIns="50941" rtlCol="0">
            <a:spAutoFit/>
          </a:bodyPr>
          <a:lstStyle/>
          <a:p>
            <a:pPr algn="ctr"/>
            <a:r>
              <a:rPr lang="en-US" sz="2200" b="1" dirty="0">
                <a:latin typeface="ZapfHumnst BT" pitchFamily="34" charset="0"/>
              </a:rPr>
              <a:t>Brick Layout Options With Clipart</a:t>
            </a:r>
          </a:p>
          <a:p>
            <a:pPr algn="ctr"/>
            <a:endParaRPr lang="en-US" sz="700" b="1" dirty="0">
              <a:latin typeface="ZapfHumnst BT" pitchFamily="34" charset="0"/>
            </a:endParaRPr>
          </a:p>
        </p:txBody>
      </p:sp>
      <p:sp>
        <p:nvSpPr>
          <p:cNvPr id="30" name="TextBox 29"/>
          <p:cNvSpPr txBox="1"/>
          <p:nvPr/>
        </p:nvSpPr>
        <p:spPr>
          <a:xfrm>
            <a:off x="-6985" y="4191000"/>
            <a:ext cx="10072370" cy="3549974"/>
          </a:xfrm>
          <a:prstGeom prst="rect">
            <a:avLst/>
          </a:prstGeom>
          <a:noFill/>
        </p:spPr>
        <p:txBody>
          <a:bodyPr wrap="square" lIns="101882" tIns="50941" rIns="101882" bIns="50941" rtlCol="0">
            <a:spAutoFit/>
          </a:bodyPr>
          <a:lstStyle/>
          <a:p>
            <a:r>
              <a:rPr lang="en-US" sz="1400" b="1" i="1" dirty="0">
                <a:latin typeface="ZapfHumnst BT" panose="020B0502050508020304" pitchFamily="34" charset="0"/>
              </a:rPr>
              <a:t>Recommendations for Bricks Engraved With Clipart</a:t>
            </a:r>
            <a:endParaRPr lang="en-US" sz="1400" dirty="0">
              <a:latin typeface="ZapfHumnst BT" panose="020B0502050508020304" pitchFamily="34" charset="0"/>
            </a:endParaRPr>
          </a:p>
          <a:p>
            <a:r>
              <a:rPr lang="en-US" sz="1400" dirty="0">
                <a:latin typeface="ZapfHumnst BT" panose="020B0502050508020304" pitchFamily="34" charset="0"/>
              </a:rPr>
              <a:t>Clipart engraved 1” tall</a:t>
            </a:r>
          </a:p>
          <a:p>
            <a:r>
              <a:rPr lang="en-US" sz="1400" dirty="0">
                <a:latin typeface="ZapfHumnst BT" panose="020B0502050508020304" pitchFamily="34" charset="0"/>
              </a:rPr>
              <a:t>   Engrave 2 lines of text with clipart on either line 1, line 2, or line 3 - 20 characters per line </a:t>
            </a:r>
          </a:p>
          <a:p>
            <a:r>
              <a:rPr lang="en-US" sz="1400" dirty="0">
                <a:latin typeface="ZapfHumnst BT" panose="020B0502050508020304" pitchFamily="34" charset="0"/>
              </a:rPr>
              <a:t>   Engrave with 3 lines of text with clipart in the top left/right corner or to the left/right of the text - Limit 17 characters per line</a:t>
            </a:r>
          </a:p>
          <a:p>
            <a:r>
              <a:rPr lang="en-US" sz="1400" dirty="0">
                <a:latin typeface="ZapfHumnst BT" panose="020B0502050508020304" pitchFamily="34" charset="0"/>
              </a:rPr>
              <a:t>Clipart engraved 2” tall</a:t>
            </a:r>
          </a:p>
          <a:p>
            <a:r>
              <a:rPr lang="en-US" sz="1400" dirty="0">
                <a:latin typeface="ZapfHumnst BT" panose="020B0502050508020304" pitchFamily="34" charset="0"/>
              </a:rPr>
              <a:t>   All Military Emblems/Seals must be engraved 2” due to the detail in the graphic - Engrave with 3 lines of text clipart to the left or</a:t>
            </a:r>
          </a:p>
          <a:p>
            <a:r>
              <a:rPr lang="en-US" sz="1400" dirty="0">
                <a:latin typeface="ZapfHumnst BT" panose="020B0502050508020304" pitchFamily="34" charset="0"/>
              </a:rPr>
              <a:t>   right of text - Limit 15 characters per line</a:t>
            </a:r>
          </a:p>
          <a:p>
            <a:r>
              <a:rPr lang="en-US" sz="1400" dirty="0">
                <a:latin typeface="ZapfHumnst BT" panose="020B0502050508020304" pitchFamily="34" charset="0"/>
              </a:rPr>
              <a:t>Clipart engraved 1” tall (8X8)</a:t>
            </a:r>
          </a:p>
          <a:p>
            <a:pPr lvl="2"/>
            <a:r>
              <a:rPr lang="en-US" sz="1400" dirty="0">
                <a:latin typeface="ZapfHumnst BT" panose="020B0502050508020304" pitchFamily="34" charset="0"/>
              </a:rPr>
              <a:t>Engrave with 6 lines of text with clipart above or below the text - Limit 20 characters per line</a:t>
            </a:r>
          </a:p>
          <a:p>
            <a:r>
              <a:rPr lang="en-US" sz="1400" dirty="0">
                <a:latin typeface="ZapfHumnst BT" panose="020B0502050508020304" pitchFamily="34" charset="0"/>
              </a:rPr>
              <a:t>Clipart engraved 2.75” tall (8X8)</a:t>
            </a:r>
          </a:p>
          <a:p>
            <a:r>
              <a:rPr lang="en-US" sz="1400" dirty="0">
                <a:latin typeface="ZapfHumnst BT" panose="020B0502050508020304" pitchFamily="34" charset="0"/>
              </a:rPr>
              <a:t>   All Military Emblems/Seals must be engraved 2” due to the detail in the graphic.  It is recommended that if you offer military</a:t>
            </a:r>
          </a:p>
          <a:p>
            <a:r>
              <a:rPr lang="en-US" sz="1400" dirty="0">
                <a:latin typeface="ZapfHumnst BT" panose="020B0502050508020304" pitchFamily="34" charset="0"/>
              </a:rPr>
              <a:t>   graphics along with other clipart images that you engrave all of the clipart 2” tall for uniformity. Engrave with 4 lines of text with</a:t>
            </a:r>
          </a:p>
          <a:p>
            <a:r>
              <a:rPr lang="en-US" sz="1400" dirty="0">
                <a:latin typeface="ZapfHumnst BT" panose="020B0502050508020304" pitchFamily="34" charset="0"/>
              </a:rPr>
              <a:t>   clipart above or below the text - Limit 20 characters per line </a:t>
            </a:r>
            <a:r>
              <a:rPr lang="en-US" sz="1400" b="1" dirty="0">
                <a:latin typeface="ZapfHumnst BT" panose="020B0502050508020304" pitchFamily="34" charset="0"/>
              </a:rPr>
              <a:t>(We recommend only 4 lines of text max with Military Emblems)</a:t>
            </a:r>
          </a:p>
          <a:p>
            <a:endParaRPr lang="en-US" sz="1400" dirty="0">
              <a:latin typeface="ZapfHumnst BT" panose="020B0502050508020304" pitchFamily="34" charset="0"/>
            </a:endParaRPr>
          </a:p>
          <a:p>
            <a:r>
              <a:rPr lang="en-US" sz="1400" dirty="0">
                <a:latin typeface="ZapfHumnst BT" panose="020B0502050508020304" pitchFamily="34" charset="0"/>
              </a:rPr>
              <a:t>If you do not see the clipart that you want from our library of over 1500, contact us and we can generate a custom clipart at no additional charge.  </a:t>
            </a:r>
            <a:r>
              <a:rPr lang="en-US" sz="1400" b="1" dirty="0">
                <a:latin typeface="ZapfHumnst BT" panose="020B0502050508020304" pitchFamily="34" charset="0"/>
              </a:rPr>
              <a:t>NOTE: Limit 1 FREE clipart per brick</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3281" y="1828800"/>
            <a:ext cx="2286000" cy="2286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828800"/>
            <a:ext cx="2286000" cy="2286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3800" y="1828800"/>
            <a:ext cx="2286000" cy="22860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828800"/>
            <a:ext cx="2286000" cy="228600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84378" y="617639"/>
            <a:ext cx="1644822" cy="91440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858" y="590187"/>
            <a:ext cx="1567542" cy="914400"/>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28188" y="634302"/>
            <a:ext cx="1644822" cy="914400"/>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07978" y="617639"/>
            <a:ext cx="1644822" cy="914400"/>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30479" y="610753"/>
            <a:ext cx="1644822" cy="914400"/>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30279" y="608507"/>
            <a:ext cx="1567543" cy="914400"/>
          </a:xfrm>
          <a:prstGeom prst="rect">
            <a:avLst/>
          </a:prstGeom>
        </p:spPr>
      </p:pic>
    </p:spTree>
    <p:extLst>
      <p:ext uri="{BB962C8B-B14F-4D97-AF65-F5344CB8AC3E}">
        <p14:creationId xmlns:p14="http://schemas.microsoft.com/office/powerpoint/2010/main" val="293843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970" y="0"/>
            <a:ext cx="10072370" cy="558102"/>
          </a:xfrm>
          <a:prstGeom prst="rect">
            <a:avLst/>
          </a:prstGeom>
          <a:noFill/>
        </p:spPr>
        <p:txBody>
          <a:bodyPr wrap="square" lIns="101882" tIns="50941" rIns="101882" bIns="50941" rtlCol="0">
            <a:spAutoFit/>
          </a:bodyPr>
          <a:lstStyle/>
          <a:p>
            <a:pPr algn="ctr"/>
            <a:r>
              <a:rPr lang="en-US" sz="2200" b="1" dirty="0">
                <a:latin typeface="ZapfHumnst BT" pitchFamily="34" charset="0"/>
              </a:rPr>
              <a:t>Layout Designs</a:t>
            </a:r>
          </a:p>
          <a:p>
            <a:pPr algn="ctr"/>
            <a:endParaRPr lang="en-US" sz="700" b="1" dirty="0">
              <a:latin typeface="ZapfHumnst BT" pitchFamily="34" charset="0"/>
            </a:endParaRPr>
          </a:p>
        </p:txBody>
      </p:sp>
      <p:pic>
        <p:nvPicPr>
          <p:cNvPr id="14" name="Picture 13" descr="Brick Layout 9.jpg"/>
          <p:cNvPicPr/>
          <p:nvPr/>
        </p:nvPicPr>
        <p:blipFill>
          <a:blip r:embed="rId2" cstate="email">
            <a:extLst>
              <a:ext uri="{28A0092B-C50C-407E-A947-70E740481C1C}">
                <a14:useLocalDpi xmlns:a14="http://schemas.microsoft.com/office/drawing/2010/main"/>
              </a:ext>
            </a:extLst>
          </a:blip>
          <a:stretch>
            <a:fillRect/>
          </a:stretch>
        </p:blipFill>
        <p:spPr>
          <a:xfrm>
            <a:off x="8010525" y="2962275"/>
            <a:ext cx="914400" cy="914400"/>
          </a:xfrm>
          <a:prstGeom prst="rect">
            <a:avLst/>
          </a:prstGeom>
        </p:spPr>
      </p:pic>
      <p:pic>
        <p:nvPicPr>
          <p:cNvPr id="15" name="Picture 14" descr="Brick Layout 10.jpg"/>
          <p:cNvPicPr/>
          <p:nvPr/>
        </p:nvPicPr>
        <p:blipFill>
          <a:blip r:embed="rId3" cstate="email">
            <a:extLst>
              <a:ext uri="{28A0092B-C50C-407E-A947-70E740481C1C}">
                <a14:useLocalDpi xmlns:a14="http://schemas.microsoft.com/office/drawing/2010/main"/>
              </a:ext>
            </a:extLst>
          </a:blip>
          <a:stretch>
            <a:fillRect/>
          </a:stretch>
        </p:blipFill>
        <p:spPr>
          <a:xfrm>
            <a:off x="7019925" y="2962275"/>
            <a:ext cx="914400" cy="914400"/>
          </a:xfrm>
          <a:prstGeom prst="rect">
            <a:avLst/>
          </a:prstGeom>
        </p:spPr>
      </p:pic>
      <p:pic>
        <p:nvPicPr>
          <p:cNvPr id="16" name="Picture 15" descr="Brick Layout 1.jpg"/>
          <p:cNvPicPr/>
          <p:nvPr/>
        </p:nvPicPr>
        <p:blipFill>
          <a:blip r:embed="rId4" cstate="email">
            <a:extLst>
              <a:ext uri="{28A0092B-C50C-407E-A947-70E740481C1C}">
                <a14:useLocalDpi xmlns:a14="http://schemas.microsoft.com/office/drawing/2010/main"/>
              </a:ext>
            </a:extLst>
          </a:blip>
          <a:stretch>
            <a:fillRect/>
          </a:stretch>
        </p:blipFill>
        <p:spPr>
          <a:xfrm>
            <a:off x="7019925" y="3962400"/>
            <a:ext cx="914400" cy="914400"/>
          </a:xfrm>
          <a:prstGeom prst="rect">
            <a:avLst/>
          </a:prstGeom>
        </p:spPr>
      </p:pic>
      <p:pic>
        <p:nvPicPr>
          <p:cNvPr id="17" name="Picture 16" descr="Brick Layout 2.jpg"/>
          <p:cNvPicPr/>
          <p:nvPr/>
        </p:nvPicPr>
        <p:blipFill>
          <a:blip r:embed="rId5" cstate="email">
            <a:extLst>
              <a:ext uri="{28A0092B-C50C-407E-A947-70E740481C1C}">
                <a14:useLocalDpi xmlns:a14="http://schemas.microsoft.com/office/drawing/2010/main"/>
              </a:ext>
            </a:extLst>
          </a:blip>
          <a:stretch>
            <a:fillRect/>
          </a:stretch>
        </p:blipFill>
        <p:spPr>
          <a:xfrm>
            <a:off x="9001125" y="3962400"/>
            <a:ext cx="914400" cy="914400"/>
          </a:xfrm>
          <a:prstGeom prst="rect">
            <a:avLst/>
          </a:prstGeom>
        </p:spPr>
      </p:pic>
      <p:pic>
        <p:nvPicPr>
          <p:cNvPr id="18" name="Picture 17" descr="Brick Layout 3.jpg"/>
          <p:cNvPicPr/>
          <p:nvPr/>
        </p:nvPicPr>
        <p:blipFill>
          <a:blip r:embed="rId6" cstate="email">
            <a:extLst>
              <a:ext uri="{28A0092B-C50C-407E-A947-70E740481C1C}">
                <a14:useLocalDpi xmlns:a14="http://schemas.microsoft.com/office/drawing/2010/main"/>
              </a:ext>
            </a:extLst>
          </a:blip>
          <a:stretch>
            <a:fillRect/>
          </a:stretch>
        </p:blipFill>
        <p:spPr>
          <a:xfrm>
            <a:off x="9001125" y="2962275"/>
            <a:ext cx="914400" cy="914400"/>
          </a:xfrm>
          <a:prstGeom prst="rect">
            <a:avLst/>
          </a:prstGeom>
        </p:spPr>
      </p:pic>
      <p:pic>
        <p:nvPicPr>
          <p:cNvPr id="19" name="Picture 18" descr="Brick Layout 4.jpg"/>
          <p:cNvPicPr/>
          <p:nvPr/>
        </p:nvPicPr>
        <p:blipFill>
          <a:blip r:embed="rId7" cstate="email">
            <a:extLst>
              <a:ext uri="{28A0092B-C50C-407E-A947-70E740481C1C}">
                <a14:useLocalDpi xmlns:a14="http://schemas.microsoft.com/office/drawing/2010/main"/>
              </a:ext>
            </a:extLst>
          </a:blip>
          <a:stretch>
            <a:fillRect/>
          </a:stretch>
        </p:blipFill>
        <p:spPr>
          <a:xfrm>
            <a:off x="7010400" y="914400"/>
            <a:ext cx="914400" cy="914400"/>
          </a:xfrm>
          <a:prstGeom prst="rect">
            <a:avLst/>
          </a:prstGeom>
        </p:spPr>
      </p:pic>
      <p:pic>
        <p:nvPicPr>
          <p:cNvPr id="20" name="Picture 19" descr="Brick Layout 5.jpg"/>
          <p:cNvPicPr/>
          <p:nvPr/>
        </p:nvPicPr>
        <p:blipFill>
          <a:blip r:embed="rId8" cstate="email">
            <a:extLst>
              <a:ext uri="{28A0092B-C50C-407E-A947-70E740481C1C}">
                <a14:useLocalDpi xmlns:a14="http://schemas.microsoft.com/office/drawing/2010/main"/>
              </a:ext>
            </a:extLst>
          </a:blip>
          <a:stretch>
            <a:fillRect/>
          </a:stretch>
        </p:blipFill>
        <p:spPr>
          <a:xfrm>
            <a:off x="8010525" y="1943100"/>
            <a:ext cx="914400" cy="914400"/>
          </a:xfrm>
          <a:prstGeom prst="rect">
            <a:avLst/>
          </a:prstGeom>
        </p:spPr>
      </p:pic>
      <p:pic>
        <p:nvPicPr>
          <p:cNvPr id="21" name="Picture 20" descr="Brick Layout 6.jpg"/>
          <p:cNvPicPr/>
          <p:nvPr/>
        </p:nvPicPr>
        <p:blipFill>
          <a:blip r:embed="rId9" cstate="email">
            <a:extLst>
              <a:ext uri="{28A0092B-C50C-407E-A947-70E740481C1C}">
                <a14:useLocalDpi xmlns:a14="http://schemas.microsoft.com/office/drawing/2010/main"/>
              </a:ext>
            </a:extLst>
          </a:blip>
          <a:stretch>
            <a:fillRect/>
          </a:stretch>
        </p:blipFill>
        <p:spPr>
          <a:xfrm>
            <a:off x="8991600" y="914400"/>
            <a:ext cx="914400" cy="914400"/>
          </a:xfrm>
          <a:prstGeom prst="rect">
            <a:avLst/>
          </a:prstGeom>
        </p:spPr>
      </p:pic>
      <p:pic>
        <p:nvPicPr>
          <p:cNvPr id="22" name="Picture 21" descr="Brick Layout 7.jpg"/>
          <p:cNvPicPr/>
          <p:nvPr/>
        </p:nvPicPr>
        <p:blipFill>
          <a:blip r:embed="rId10" cstate="email">
            <a:extLst>
              <a:ext uri="{28A0092B-C50C-407E-A947-70E740481C1C}">
                <a14:useLocalDpi xmlns:a14="http://schemas.microsoft.com/office/drawing/2010/main"/>
              </a:ext>
            </a:extLst>
          </a:blip>
          <a:stretch>
            <a:fillRect/>
          </a:stretch>
        </p:blipFill>
        <p:spPr>
          <a:xfrm>
            <a:off x="9006205" y="1943100"/>
            <a:ext cx="914400" cy="914400"/>
          </a:xfrm>
          <a:prstGeom prst="rect">
            <a:avLst/>
          </a:prstGeom>
        </p:spPr>
      </p:pic>
      <p:pic>
        <p:nvPicPr>
          <p:cNvPr id="23" name="Picture 22" descr="Brick Layout 8.jpg"/>
          <p:cNvPicPr/>
          <p:nvPr/>
        </p:nvPicPr>
        <p:blipFill>
          <a:blip r:embed="rId11" cstate="email">
            <a:extLst>
              <a:ext uri="{28A0092B-C50C-407E-A947-70E740481C1C}">
                <a14:useLocalDpi xmlns:a14="http://schemas.microsoft.com/office/drawing/2010/main"/>
              </a:ext>
            </a:extLst>
          </a:blip>
          <a:stretch>
            <a:fillRect/>
          </a:stretch>
        </p:blipFill>
        <p:spPr>
          <a:xfrm>
            <a:off x="8001000" y="914400"/>
            <a:ext cx="914400" cy="914400"/>
          </a:xfrm>
          <a:prstGeom prst="rect">
            <a:avLst/>
          </a:prstGeom>
        </p:spPr>
      </p:pic>
      <p:pic>
        <p:nvPicPr>
          <p:cNvPr id="24" name="Picture 23" descr="Brick Layout 11.png"/>
          <p:cNvPicPr/>
          <p:nvPr/>
        </p:nvPicPr>
        <p:blipFill>
          <a:blip r:embed="rId12" cstate="email">
            <a:extLst>
              <a:ext uri="{28A0092B-C50C-407E-A947-70E740481C1C}">
                <a14:useLocalDpi xmlns:a14="http://schemas.microsoft.com/office/drawing/2010/main"/>
              </a:ext>
            </a:extLst>
          </a:blip>
          <a:stretch>
            <a:fillRect/>
          </a:stretch>
        </p:blipFill>
        <p:spPr>
          <a:xfrm>
            <a:off x="8010525" y="3962400"/>
            <a:ext cx="914400" cy="914400"/>
          </a:xfrm>
          <a:prstGeom prst="rect">
            <a:avLst/>
          </a:prstGeom>
        </p:spPr>
      </p:pic>
      <p:pic>
        <p:nvPicPr>
          <p:cNvPr id="25" name="Picture 24" descr="Brick Layout 12.png"/>
          <p:cNvPicPr/>
          <p:nvPr/>
        </p:nvPicPr>
        <p:blipFill>
          <a:blip r:embed="rId13" cstate="email">
            <a:extLst>
              <a:ext uri="{28A0092B-C50C-407E-A947-70E740481C1C}">
                <a14:useLocalDpi xmlns:a14="http://schemas.microsoft.com/office/drawing/2010/main"/>
              </a:ext>
            </a:extLst>
          </a:blip>
          <a:stretch>
            <a:fillRect/>
          </a:stretch>
        </p:blipFill>
        <p:spPr>
          <a:xfrm>
            <a:off x="7019925" y="1943100"/>
            <a:ext cx="914400" cy="914400"/>
          </a:xfrm>
          <a:prstGeom prst="rect">
            <a:avLst/>
          </a:prstGeom>
        </p:spPr>
      </p:pic>
      <p:sp>
        <p:nvSpPr>
          <p:cNvPr id="26" name="TextBox 25"/>
          <p:cNvSpPr txBox="1"/>
          <p:nvPr/>
        </p:nvSpPr>
        <p:spPr>
          <a:xfrm>
            <a:off x="7019924" y="533400"/>
            <a:ext cx="2886076" cy="302932"/>
          </a:xfrm>
          <a:prstGeom prst="rect">
            <a:avLst/>
          </a:prstGeom>
          <a:noFill/>
        </p:spPr>
        <p:txBody>
          <a:bodyPr wrap="square" lIns="101882" tIns="50941" rIns="101882" bIns="50941" rtlCol="0">
            <a:spAutoFit/>
          </a:bodyPr>
          <a:lstStyle/>
          <a:p>
            <a:r>
              <a:rPr lang="en-US" sz="1300" b="1" dirty="0">
                <a:latin typeface="ZapfHumnst BT" pitchFamily="34" charset="0"/>
              </a:rPr>
              <a:t>Brick Patterns</a:t>
            </a:r>
          </a:p>
        </p:txBody>
      </p:sp>
      <p:pic>
        <p:nvPicPr>
          <p:cNvPr id="27" name="Picture 26"/>
          <p:cNvPicPr/>
          <p:nvPr/>
        </p:nvPicPr>
        <p:blipFill>
          <a:blip r:embed="rId14" cstate="email">
            <a:extLst>
              <a:ext uri="{28A0092B-C50C-407E-A947-70E740481C1C}">
                <a14:useLocalDpi xmlns:a14="http://schemas.microsoft.com/office/drawing/2010/main"/>
              </a:ext>
            </a:extLst>
          </a:blip>
          <a:stretch>
            <a:fillRect/>
          </a:stretch>
        </p:blipFill>
        <p:spPr>
          <a:xfrm>
            <a:off x="685800" y="2827057"/>
            <a:ext cx="2562225" cy="2430743"/>
          </a:xfrm>
          <a:prstGeom prst="rect">
            <a:avLst/>
          </a:prstGeom>
        </p:spPr>
      </p:pic>
      <p:pic>
        <p:nvPicPr>
          <p:cNvPr id="28" name="Picture 27"/>
          <p:cNvPicPr/>
          <p:nvPr/>
        </p:nvPicPr>
        <p:blipFill>
          <a:blip r:embed="rId15" cstate="email">
            <a:extLst>
              <a:ext uri="{28A0092B-C50C-407E-A947-70E740481C1C}">
                <a14:useLocalDpi xmlns:a14="http://schemas.microsoft.com/office/drawing/2010/main"/>
              </a:ext>
            </a:extLst>
          </a:blip>
          <a:stretch>
            <a:fillRect/>
          </a:stretch>
        </p:blipFill>
        <p:spPr>
          <a:xfrm>
            <a:off x="3605150" y="2865158"/>
            <a:ext cx="2948050" cy="2468842"/>
          </a:xfrm>
          <a:prstGeom prst="rect">
            <a:avLst/>
          </a:prstGeom>
        </p:spPr>
      </p:pic>
      <p:sp>
        <p:nvSpPr>
          <p:cNvPr id="29" name="TextBox 28"/>
          <p:cNvSpPr txBox="1"/>
          <p:nvPr/>
        </p:nvSpPr>
        <p:spPr>
          <a:xfrm>
            <a:off x="0" y="381000"/>
            <a:ext cx="6929119" cy="2103425"/>
          </a:xfrm>
          <a:prstGeom prst="rect">
            <a:avLst/>
          </a:prstGeom>
          <a:noFill/>
        </p:spPr>
        <p:txBody>
          <a:bodyPr wrap="square" lIns="101882" tIns="50941" rIns="101882" bIns="50941" rtlCol="0">
            <a:spAutoFit/>
          </a:bodyPr>
          <a:lstStyle/>
          <a:p>
            <a:r>
              <a:rPr lang="en-US" sz="1300" dirty="0">
                <a:latin typeface="ZapfHumnst BT" panose="020B0502050508020304" pitchFamily="34" charset="0"/>
              </a:rPr>
              <a:t>If you’re like many of the groups we’ve worked with, you know the size of the space where you want to put the installation or memorial. You have strong feelings about the message you want your installation to convey, and you probably have seen other brick installations or memorials that have inspired you. Now, you’re asking, “What can we do with our brick installation?”  No need to look any further. Our design team will work with you to customize a brick installation design that will encompass your vision and your organization’s message – to fit within the spacing you provide us. We have designed laser engraved brick installations for sidewalks, gardens, walls and other structures, both indoors and outdoors.  Our staff can assist you with the design and layout for your brick fundraising project installation.  We can calculate the space required and amount of bricks needed for your project. </a:t>
            </a:r>
            <a:endParaRPr lang="en-US" sz="1300" b="1" dirty="0">
              <a:latin typeface="ZapfHumnst BT" panose="020B0502050508020304" pitchFamily="34" charset="0"/>
            </a:endParaRPr>
          </a:p>
        </p:txBody>
      </p:sp>
      <p:pic>
        <p:nvPicPr>
          <p:cNvPr id="30" name="Picture 29" descr="Tile Layout.png"/>
          <p:cNvPicPr/>
          <p:nvPr/>
        </p:nvPicPr>
        <p:blipFill>
          <a:blip r:embed="rId16" cstate="email">
            <a:extLst>
              <a:ext uri="{28A0092B-C50C-407E-A947-70E740481C1C}">
                <a14:useLocalDpi xmlns:a14="http://schemas.microsoft.com/office/drawing/2010/main"/>
              </a:ext>
            </a:extLst>
          </a:blip>
          <a:stretch>
            <a:fillRect/>
          </a:stretch>
        </p:blipFill>
        <p:spPr>
          <a:xfrm>
            <a:off x="5334000" y="5649259"/>
            <a:ext cx="4358005" cy="1969294"/>
          </a:xfrm>
          <a:prstGeom prst="rect">
            <a:avLst/>
          </a:prstGeom>
        </p:spPr>
      </p:pic>
      <p:sp>
        <p:nvSpPr>
          <p:cNvPr id="31" name="TextBox 30"/>
          <p:cNvSpPr txBox="1"/>
          <p:nvPr/>
        </p:nvSpPr>
        <p:spPr>
          <a:xfrm>
            <a:off x="152400" y="5257800"/>
            <a:ext cx="2886076" cy="302932"/>
          </a:xfrm>
          <a:prstGeom prst="rect">
            <a:avLst/>
          </a:prstGeom>
          <a:noFill/>
        </p:spPr>
        <p:txBody>
          <a:bodyPr wrap="square" lIns="101882" tIns="50941" rIns="101882" bIns="50941" rtlCol="0">
            <a:spAutoFit/>
          </a:bodyPr>
          <a:lstStyle/>
          <a:p>
            <a:r>
              <a:rPr lang="en-US" sz="1300" b="1" dirty="0">
                <a:latin typeface="ZapfHumnst BT" pitchFamily="34" charset="0"/>
              </a:rPr>
              <a:t>Glass Tile</a:t>
            </a:r>
          </a:p>
        </p:txBody>
      </p:sp>
      <p:pic>
        <p:nvPicPr>
          <p:cNvPr id="32" name="Picture 31" descr="Tile Layout2.png"/>
          <p:cNvPicPr/>
          <p:nvPr/>
        </p:nvPicPr>
        <p:blipFill>
          <a:blip r:embed="rId17" cstate="email">
            <a:extLst>
              <a:ext uri="{28A0092B-C50C-407E-A947-70E740481C1C}">
                <a14:useLocalDpi xmlns:a14="http://schemas.microsoft.com/office/drawing/2010/main"/>
              </a:ext>
            </a:extLst>
          </a:blip>
          <a:stretch>
            <a:fillRect/>
          </a:stretch>
        </p:blipFill>
        <p:spPr>
          <a:xfrm>
            <a:off x="304800" y="5649259"/>
            <a:ext cx="4724401" cy="1969294"/>
          </a:xfrm>
          <a:prstGeom prst="rect">
            <a:avLst/>
          </a:prstGeom>
        </p:spPr>
      </p:pic>
      <p:sp>
        <p:nvSpPr>
          <p:cNvPr id="33" name="TextBox 32"/>
          <p:cNvSpPr txBox="1"/>
          <p:nvPr/>
        </p:nvSpPr>
        <p:spPr>
          <a:xfrm>
            <a:off x="152400" y="2516468"/>
            <a:ext cx="2886076" cy="302932"/>
          </a:xfrm>
          <a:prstGeom prst="rect">
            <a:avLst/>
          </a:prstGeom>
          <a:noFill/>
        </p:spPr>
        <p:txBody>
          <a:bodyPr wrap="square" lIns="101882" tIns="50941" rIns="101882" bIns="50941" rtlCol="0">
            <a:spAutoFit/>
          </a:bodyPr>
          <a:lstStyle/>
          <a:p>
            <a:r>
              <a:rPr lang="en-US" sz="1300" b="1" dirty="0">
                <a:latin typeface="ZapfHumnst BT" pitchFamily="34" charset="0"/>
              </a:rPr>
              <a:t>Brick Layouts</a:t>
            </a:r>
          </a:p>
        </p:txBody>
      </p:sp>
    </p:spTree>
    <p:extLst>
      <p:ext uri="{BB962C8B-B14F-4D97-AF65-F5344CB8AC3E}">
        <p14:creationId xmlns:p14="http://schemas.microsoft.com/office/powerpoint/2010/main" val="35234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0072370" cy="558102"/>
          </a:xfrm>
          <a:prstGeom prst="rect">
            <a:avLst/>
          </a:prstGeom>
          <a:noFill/>
        </p:spPr>
        <p:txBody>
          <a:bodyPr wrap="square" lIns="101882" tIns="50941" rIns="101882" bIns="50941" rtlCol="0">
            <a:spAutoFit/>
          </a:bodyPr>
          <a:lstStyle/>
          <a:p>
            <a:pPr algn="ctr"/>
            <a:r>
              <a:rPr lang="en-US" sz="2200" b="1" dirty="0">
                <a:latin typeface="ZapfHumnst BT" pitchFamily="34" charset="0"/>
              </a:rPr>
              <a:t>Financial Return</a:t>
            </a:r>
          </a:p>
          <a:p>
            <a:pPr algn="ctr"/>
            <a:endParaRPr lang="en-US" sz="700" b="1" dirty="0">
              <a:latin typeface="ZapfHumnst BT"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54038178"/>
              </p:ext>
            </p:extLst>
          </p:nvPr>
        </p:nvGraphicFramePr>
        <p:xfrm>
          <a:off x="151781" y="685801"/>
          <a:ext cx="9754219" cy="6485162"/>
        </p:xfrm>
        <a:graphic>
          <a:graphicData uri="http://schemas.openxmlformats.org/drawingml/2006/table">
            <a:tbl>
              <a:tblPr firstRow="1" firstCol="1" bandRow="1">
                <a:tableStyleId>{5C22544A-7EE6-4342-B048-85BDC9FD1C3A}</a:tableStyleId>
              </a:tblPr>
              <a:tblGrid>
                <a:gridCol w="542944">
                  <a:extLst>
                    <a:ext uri="{9D8B030D-6E8A-4147-A177-3AD203B41FA5}">
                      <a16:colId xmlns:a16="http://schemas.microsoft.com/office/drawing/2014/main" val="20000"/>
                    </a:ext>
                  </a:extLst>
                </a:gridCol>
                <a:gridCol w="1423632">
                  <a:extLst>
                    <a:ext uri="{9D8B030D-6E8A-4147-A177-3AD203B41FA5}">
                      <a16:colId xmlns:a16="http://schemas.microsoft.com/office/drawing/2014/main" val="20001"/>
                    </a:ext>
                  </a:extLst>
                </a:gridCol>
                <a:gridCol w="1024540">
                  <a:extLst>
                    <a:ext uri="{9D8B030D-6E8A-4147-A177-3AD203B41FA5}">
                      <a16:colId xmlns:a16="http://schemas.microsoft.com/office/drawing/2014/main" val="20002"/>
                    </a:ext>
                  </a:extLst>
                </a:gridCol>
                <a:gridCol w="1322924">
                  <a:extLst>
                    <a:ext uri="{9D8B030D-6E8A-4147-A177-3AD203B41FA5}">
                      <a16:colId xmlns:a16="http://schemas.microsoft.com/office/drawing/2014/main" val="20003"/>
                    </a:ext>
                  </a:extLst>
                </a:gridCol>
                <a:gridCol w="1415055">
                  <a:extLst>
                    <a:ext uri="{9D8B030D-6E8A-4147-A177-3AD203B41FA5}">
                      <a16:colId xmlns:a16="http://schemas.microsoft.com/office/drawing/2014/main" val="20004"/>
                    </a:ext>
                  </a:extLst>
                </a:gridCol>
                <a:gridCol w="2173569">
                  <a:extLst>
                    <a:ext uri="{9D8B030D-6E8A-4147-A177-3AD203B41FA5}">
                      <a16:colId xmlns:a16="http://schemas.microsoft.com/office/drawing/2014/main" val="20005"/>
                    </a:ext>
                  </a:extLst>
                </a:gridCol>
                <a:gridCol w="1851555">
                  <a:extLst>
                    <a:ext uri="{9D8B030D-6E8A-4147-A177-3AD203B41FA5}">
                      <a16:colId xmlns:a16="http://schemas.microsoft.com/office/drawing/2014/main" val="20006"/>
                    </a:ext>
                  </a:extLst>
                </a:gridCol>
              </a:tblGrid>
              <a:tr h="233321">
                <a:tc gridSpan="7">
                  <a:txBody>
                    <a:bodyPr/>
                    <a:lstStyle/>
                    <a:p>
                      <a:pPr marL="0" marR="0">
                        <a:lnSpc>
                          <a:spcPct val="115000"/>
                        </a:lnSpc>
                        <a:spcBef>
                          <a:spcPts val="0"/>
                        </a:spcBef>
                        <a:spcAft>
                          <a:spcPts val="0"/>
                        </a:spcAft>
                      </a:pPr>
                      <a:r>
                        <a:rPr lang="en-US" sz="1300" dirty="0">
                          <a:effectLst/>
                          <a:latin typeface="ZapfHumnst BT" panose="020B0502050508020304" pitchFamily="34" charset="0"/>
                        </a:rPr>
                        <a:t>Projected Revenue &amp; Cost - Engraved Brick Profit Projection</a:t>
                      </a:r>
                      <a:endParaRPr lang="en-US" sz="1300" dirty="0">
                        <a:effectLst/>
                        <a:latin typeface="ZapfHumnst BT" panose="020B0502050508020304" pitchFamily="34" charset="0"/>
                        <a:ea typeface="Calibri"/>
                        <a:cs typeface="Times New Roman"/>
                      </a:endParaRPr>
                    </a:p>
                  </a:txBody>
                  <a:tcPr marL="27825" marR="278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Size</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Quantity Sold</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Selling Price</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Profit</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Unit Cost</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Total Engraving Cost</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Projected Profit</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01"/>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4X8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$10,000.00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$18.00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$1,800.00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$8,200.00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02"/>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4X8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250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$25,000.00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$18.00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$4,500.00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$20,500.00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03"/>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4X8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500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$50,000.00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$18.00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$9,000.00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$41,000.00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04"/>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4X8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750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$75,000.00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$18.00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$13,500.00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$61,500.00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05"/>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4X8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$100,000.00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$18.00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$18,000.00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$82,000.00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06"/>
                  </a:ext>
                </a:extLst>
              </a:tr>
              <a:tr h="217379">
                <a:tc gridSpan="7">
                  <a:txBody>
                    <a:bodyPr/>
                    <a:lstStyle/>
                    <a:p>
                      <a:pPr marL="0" marR="0" algn="ctr">
                        <a:lnSpc>
                          <a:spcPct val="115000"/>
                        </a:lnSpc>
                        <a:spcBef>
                          <a:spcPts val="0"/>
                        </a:spcBef>
                        <a:spcAft>
                          <a:spcPts val="0"/>
                        </a:spcAft>
                      </a:pPr>
                      <a:r>
                        <a:rPr lang="en-US" sz="700" dirty="0">
                          <a:effectLst/>
                          <a:latin typeface="ZapfHumnst BT" panose="020B0502050508020304" pitchFamily="34" charset="0"/>
                        </a:rPr>
                        <a:t> </a:t>
                      </a:r>
                      <a:endParaRPr lang="en-US" sz="700" dirty="0">
                        <a:effectLst/>
                        <a:latin typeface="ZapfHumnst BT" panose="020B0502050508020304" pitchFamily="34" charset="0"/>
                        <a:ea typeface="Calibri"/>
                        <a:cs typeface="Times New Roman"/>
                      </a:endParaRPr>
                    </a:p>
                  </a:txBody>
                  <a:tcPr marL="27825" marR="278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Size</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Quantity Sold</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Selling Price</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Profit</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Unit Cost</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Total Engraving Cost</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Projected Profit</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08"/>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4X8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$150.00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$15,000.00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$18.00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$1,800.00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$13,200.00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09"/>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4X8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250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$150.00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$37,500.00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$18.00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$4,500.00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$33,000.00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10"/>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4X8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500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$150.00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$75,000.00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$18.00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$9,000.00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$66,000.00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11"/>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4X8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750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$150.00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$112,500.00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$18.00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$13,500.00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$99,000.00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12"/>
                  </a:ext>
                </a:extLst>
              </a:tr>
              <a:tr h="233321">
                <a:tc>
                  <a:txBody>
                    <a:bodyPr/>
                    <a:lstStyle/>
                    <a:p>
                      <a:pPr marL="0" marR="0">
                        <a:lnSpc>
                          <a:spcPct val="115000"/>
                        </a:lnSpc>
                        <a:spcBef>
                          <a:spcPts val="0"/>
                        </a:spcBef>
                        <a:spcAft>
                          <a:spcPts val="0"/>
                        </a:spcAft>
                      </a:pPr>
                      <a:r>
                        <a:rPr lang="en-US" sz="1300">
                          <a:effectLst/>
                          <a:latin typeface="ZapfHumnst BT" panose="020B0502050508020304" pitchFamily="34" charset="0"/>
                        </a:rPr>
                        <a:t>4X8</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$150.00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$150,000.00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$18.00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$18,000.00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$132,000.00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13"/>
                  </a:ext>
                </a:extLst>
              </a:tr>
              <a:tr h="217379">
                <a:tc gridSpan="7">
                  <a:txBody>
                    <a:bodyPr/>
                    <a:lstStyle/>
                    <a:p>
                      <a:pPr marL="0" marR="0" algn="ctr">
                        <a:lnSpc>
                          <a:spcPct val="115000"/>
                        </a:lnSpc>
                        <a:spcBef>
                          <a:spcPts val="0"/>
                        </a:spcBef>
                        <a:spcAft>
                          <a:spcPts val="0"/>
                        </a:spcAft>
                      </a:pPr>
                      <a:r>
                        <a:rPr lang="en-US" sz="700" dirty="0">
                          <a:effectLst/>
                          <a:latin typeface="ZapfHumnst BT" panose="020B0502050508020304" pitchFamily="34" charset="0"/>
                        </a:rPr>
                        <a:t> </a:t>
                      </a:r>
                      <a:endParaRPr lang="en-US" sz="700" dirty="0">
                        <a:effectLst/>
                        <a:latin typeface="ZapfHumnst BT" panose="020B0502050508020304" pitchFamily="34" charset="0"/>
                        <a:ea typeface="Calibri"/>
                        <a:cs typeface="Times New Roman"/>
                      </a:endParaRPr>
                    </a:p>
                  </a:txBody>
                  <a:tcPr marL="27825" marR="278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Size</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Quantity Sold</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Selling Price</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Profit</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Unit Cost</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Total Engraving Cost</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Projected Profit</a:t>
                      </a:r>
                      <a:endParaRPr lang="en-US" sz="1300" dirty="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15"/>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8X8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$250.00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$25,000.00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$22,000.00</a:t>
                      </a:r>
                      <a:endParaRPr lang="en-US" sz="1300" dirty="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16"/>
                  </a:ext>
                </a:extLst>
              </a:tr>
              <a:tr h="233321">
                <a:tc>
                  <a:txBody>
                    <a:bodyPr/>
                    <a:lstStyle/>
                    <a:p>
                      <a:pPr marL="0" marR="0">
                        <a:lnSpc>
                          <a:spcPct val="115000"/>
                        </a:lnSpc>
                        <a:spcBef>
                          <a:spcPts val="0"/>
                        </a:spcBef>
                        <a:spcAft>
                          <a:spcPts val="0"/>
                        </a:spcAft>
                      </a:pPr>
                      <a:r>
                        <a:rPr lang="en-US" sz="1300">
                          <a:effectLst/>
                          <a:latin typeface="ZapfHumnst BT" panose="020B0502050508020304" pitchFamily="34" charset="0"/>
                        </a:rPr>
                        <a:t>8X8</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250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$250.00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$62,500.00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$7,500.00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$55,000.00</a:t>
                      </a:r>
                      <a:endParaRPr lang="en-US" sz="1300" dirty="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17"/>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8X8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500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$250.00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$125,000.00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$15,000.00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$110,000.00</a:t>
                      </a:r>
                      <a:endParaRPr lang="en-US" sz="1300" dirty="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18"/>
                  </a:ext>
                </a:extLst>
              </a:tr>
              <a:tr h="233321">
                <a:tc>
                  <a:txBody>
                    <a:bodyPr/>
                    <a:lstStyle/>
                    <a:p>
                      <a:pPr marL="0" marR="0">
                        <a:lnSpc>
                          <a:spcPct val="115000"/>
                        </a:lnSpc>
                        <a:spcBef>
                          <a:spcPts val="0"/>
                        </a:spcBef>
                        <a:spcAft>
                          <a:spcPts val="0"/>
                        </a:spcAft>
                      </a:pPr>
                      <a:r>
                        <a:rPr lang="en-US" sz="1300">
                          <a:effectLst/>
                          <a:latin typeface="ZapfHumnst BT" panose="020B0502050508020304" pitchFamily="34" charset="0"/>
                        </a:rPr>
                        <a:t>8X8</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750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$250.00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$187,500.00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$22,500.00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$165,000.00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19"/>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8X8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$250.00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$250,000.00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$30,000.00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$220,000.00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20"/>
                  </a:ext>
                </a:extLst>
              </a:tr>
              <a:tr h="217379">
                <a:tc gridSpan="7">
                  <a:txBody>
                    <a:bodyPr/>
                    <a:lstStyle/>
                    <a:p>
                      <a:pPr marL="0" marR="0" algn="ctr">
                        <a:lnSpc>
                          <a:spcPct val="115000"/>
                        </a:lnSpc>
                        <a:spcBef>
                          <a:spcPts val="0"/>
                        </a:spcBef>
                        <a:spcAft>
                          <a:spcPts val="0"/>
                        </a:spcAft>
                      </a:pPr>
                      <a:r>
                        <a:rPr lang="en-US" sz="700" dirty="0">
                          <a:effectLst/>
                          <a:latin typeface="ZapfHumnst BT" panose="020B0502050508020304" pitchFamily="34" charset="0"/>
                        </a:rPr>
                        <a:t> </a:t>
                      </a:r>
                      <a:endParaRPr lang="en-US" sz="700" dirty="0">
                        <a:effectLst/>
                        <a:latin typeface="ZapfHumnst BT" panose="020B0502050508020304" pitchFamily="34" charset="0"/>
                        <a:ea typeface="Calibri"/>
                        <a:cs typeface="Times New Roman"/>
                      </a:endParaRPr>
                    </a:p>
                  </a:txBody>
                  <a:tcPr marL="27825" marR="278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1"/>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Size</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Quantity Sold</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Selling Price</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Profit</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Unit Cost</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Total Engraving Cost</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Projected Profit</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22"/>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8X8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$500.00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$50,000.00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$30.00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$47,000.00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23"/>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8X8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250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$500.00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$125,000.00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$7,500.00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$117,500.00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24"/>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8X8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500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$500.00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$250,000.00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$30.00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$15,000.00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$235,000.00</a:t>
                      </a:r>
                      <a:endParaRPr lang="en-US" sz="130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25"/>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8X8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750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$500.00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a:effectLst/>
                          <a:latin typeface="ZapfHumnst BT" panose="020B0502050508020304" pitchFamily="34" charset="0"/>
                        </a:rPr>
                        <a:t>$375,000.00</a:t>
                      </a:r>
                      <a:endParaRPr lang="en-US" sz="130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$30.00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$22,500.00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$352,500.00</a:t>
                      </a:r>
                      <a:endParaRPr lang="en-US" sz="1300" dirty="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26"/>
                  </a:ext>
                </a:extLst>
              </a:tr>
              <a:tr h="233321">
                <a:tc>
                  <a:txBody>
                    <a:bodyPr/>
                    <a:lstStyle/>
                    <a:p>
                      <a:pPr marL="0" marR="0">
                        <a:lnSpc>
                          <a:spcPct val="115000"/>
                        </a:lnSpc>
                        <a:spcBef>
                          <a:spcPts val="0"/>
                        </a:spcBef>
                        <a:spcAft>
                          <a:spcPts val="0"/>
                        </a:spcAft>
                      </a:pPr>
                      <a:r>
                        <a:rPr lang="en-US" sz="1300" dirty="0">
                          <a:effectLst/>
                          <a:latin typeface="ZapfHumnst BT" panose="020B0502050508020304" pitchFamily="34" charset="0"/>
                        </a:rPr>
                        <a:t>8X8</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1000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$500.00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$500,000.00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$30.00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$30,000.00</a:t>
                      </a:r>
                      <a:endParaRPr lang="en-US" sz="1300" dirty="0">
                        <a:effectLst/>
                        <a:latin typeface="ZapfHumnst BT" panose="020B0502050508020304" pitchFamily="34" charset="0"/>
                        <a:ea typeface="Calibri"/>
                        <a:cs typeface="Times New Roman"/>
                      </a:endParaRPr>
                    </a:p>
                  </a:txBody>
                  <a:tcPr marL="27825" marR="27825" marT="0" marB="0"/>
                </a:tc>
                <a:tc>
                  <a:txBody>
                    <a:bodyPr/>
                    <a:lstStyle/>
                    <a:p>
                      <a:pPr marL="0" marR="0">
                        <a:lnSpc>
                          <a:spcPct val="115000"/>
                        </a:lnSpc>
                        <a:spcBef>
                          <a:spcPts val="0"/>
                        </a:spcBef>
                        <a:spcAft>
                          <a:spcPts val="0"/>
                        </a:spcAft>
                      </a:pPr>
                      <a:r>
                        <a:rPr lang="en-US" sz="1300" dirty="0">
                          <a:effectLst/>
                          <a:latin typeface="ZapfHumnst BT" panose="020B0502050508020304" pitchFamily="34" charset="0"/>
                        </a:rPr>
                        <a:t>$470,000.00</a:t>
                      </a:r>
                      <a:endParaRPr lang="en-US" sz="1300" dirty="0">
                        <a:effectLst/>
                        <a:latin typeface="ZapfHumnst BT" panose="020B0502050508020304" pitchFamily="34" charset="0"/>
                        <a:ea typeface="Calibri"/>
                        <a:cs typeface="Times New Roman"/>
                      </a:endParaRPr>
                    </a:p>
                  </a:txBody>
                  <a:tcPr marL="27825" marR="27825" marT="0" marB="0"/>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77425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0072370" cy="453458"/>
          </a:xfrm>
          <a:prstGeom prst="rect">
            <a:avLst/>
          </a:prstGeom>
          <a:noFill/>
        </p:spPr>
        <p:txBody>
          <a:bodyPr wrap="square" lIns="101882" tIns="50941" rIns="101882" bIns="50941" rtlCol="0">
            <a:spAutoFit/>
          </a:bodyPr>
          <a:lstStyle/>
          <a:p>
            <a:pPr algn="ctr"/>
            <a:r>
              <a:rPr lang="en-US" sz="2200" b="1" dirty="0">
                <a:latin typeface="ZapfHumnst BT" pitchFamily="34" charset="0"/>
              </a:rPr>
              <a:t>Brick Pricing</a:t>
            </a:r>
            <a:endParaRPr lang="en-US" sz="700" b="1" dirty="0">
              <a:latin typeface="ZapfHumnst BT"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969628865"/>
              </p:ext>
            </p:extLst>
          </p:nvPr>
        </p:nvGraphicFramePr>
        <p:xfrm>
          <a:off x="112603" y="914400"/>
          <a:ext cx="5973872" cy="963930"/>
        </p:xfrm>
        <a:graphic>
          <a:graphicData uri="http://schemas.openxmlformats.org/drawingml/2006/table">
            <a:tbl>
              <a:tblPr firstRow="1" firstCol="1" bandRow="1" bandCol="1">
                <a:tableStyleId>{5C22544A-7EE6-4342-B048-85BDC9FD1C3A}</a:tableStyleId>
              </a:tblPr>
              <a:tblGrid>
                <a:gridCol w="1214202">
                  <a:extLst>
                    <a:ext uri="{9D8B030D-6E8A-4147-A177-3AD203B41FA5}">
                      <a16:colId xmlns:a16="http://schemas.microsoft.com/office/drawing/2014/main" val="20000"/>
                    </a:ext>
                  </a:extLst>
                </a:gridCol>
                <a:gridCol w="2962652">
                  <a:extLst>
                    <a:ext uri="{9D8B030D-6E8A-4147-A177-3AD203B41FA5}">
                      <a16:colId xmlns:a16="http://schemas.microsoft.com/office/drawing/2014/main" val="20001"/>
                    </a:ext>
                  </a:extLst>
                </a:gridCol>
                <a:gridCol w="1797018">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PAVER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LINES OF TEXT</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$21.00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3 LINES OF TEXT / 20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$19.00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$18.00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sp>
        <p:nvSpPr>
          <p:cNvPr id="13" name="Rectangle 2"/>
          <p:cNvSpPr>
            <a:spLocks noChangeArrowheads="1"/>
          </p:cNvSpPr>
          <p:nvPr/>
        </p:nvSpPr>
        <p:spPr bwMode="auto">
          <a:xfrm>
            <a:off x="112603" y="652790"/>
            <a:ext cx="597387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38175" algn="l"/>
              </a:tabLst>
              <a:defRPr>
                <a:solidFill>
                  <a:schemeClr val="tx1"/>
                </a:solidFill>
                <a:latin typeface="Arial" pitchFamily="34" charset="0"/>
                <a:cs typeface="Arial" pitchFamily="34" charset="0"/>
              </a:defRPr>
            </a:lvl1pPr>
            <a:lvl2pPr marL="457200" fontAlgn="base">
              <a:spcBef>
                <a:spcPct val="0"/>
              </a:spcBef>
              <a:spcAft>
                <a:spcPct val="0"/>
              </a:spcAft>
              <a:tabLst>
                <a:tab pos="638175" algn="l"/>
              </a:tabLst>
              <a:defRPr>
                <a:solidFill>
                  <a:schemeClr val="tx1"/>
                </a:solidFill>
                <a:latin typeface="Arial" pitchFamily="34" charset="0"/>
                <a:cs typeface="Arial" pitchFamily="34" charset="0"/>
              </a:defRPr>
            </a:lvl2pPr>
            <a:lvl3pPr marL="914400" fontAlgn="base">
              <a:spcBef>
                <a:spcPct val="0"/>
              </a:spcBef>
              <a:spcAft>
                <a:spcPct val="0"/>
              </a:spcAft>
              <a:tabLst>
                <a:tab pos="638175" algn="l"/>
              </a:tabLst>
              <a:defRPr>
                <a:solidFill>
                  <a:schemeClr val="tx1"/>
                </a:solidFill>
                <a:latin typeface="Arial" pitchFamily="34" charset="0"/>
                <a:cs typeface="Arial" pitchFamily="34" charset="0"/>
              </a:defRPr>
            </a:lvl3pPr>
            <a:lvl4pPr marL="1371600" fontAlgn="base">
              <a:spcBef>
                <a:spcPct val="0"/>
              </a:spcBef>
              <a:spcAft>
                <a:spcPct val="0"/>
              </a:spcAft>
              <a:tabLst>
                <a:tab pos="638175" algn="l"/>
              </a:tabLst>
              <a:defRPr>
                <a:solidFill>
                  <a:schemeClr val="tx1"/>
                </a:solidFill>
                <a:latin typeface="Arial" pitchFamily="34" charset="0"/>
                <a:cs typeface="Arial" pitchFamily="34" charset="0"/>
              </a:defRPr>
            </a:lvl4pPr>
            <a:lvl5pPr marL="1828800" fontAlgn="base">
              <a:spcBef>
                <a:spcPct val="0"/>
              </a:spcBef>
              <a:spcAft>
                <a:spcPct val="0"/>
              </a:spcAft>
              <a:tabLst>
                <a:tab pos="638175" algn="l"/>
              </a:tabLst>
              <a:defRPr>
                <a:solidFill>
                  <a:schemeClr val="tx1"/>
                </a:solidFill>
                <a:latin typeface="Arial" pitchFamily="34" charset="0"/>
                <a:cs typeface="Arial" pitchFamily="34" charset="0"/>
              </a:defRPr>
            </a:lvl5pPr>
            <a:lvl6pPr marL="2286000" fontAlgn="base">
              <a:spcBef>
                <a:spcPct val="0"/>
              </a:spcBef>
              <a:spcAft>
                <a:spcPct val="0"/>
              </a:spcAft>
              <a:tabLst>
                <a:tab pos="638175" algn="l"/>
              </a:tabLst>
              <a:defRPr>
                <a:solidFill>
                  <a:schemeClr val="tx1"/>
                </a:solidFill>
                <a:latin typeface="Arial" pitchFamily="34" charset="0"/>
                <a:cs typeface="Arial" pitchFamily="34" charset="0"/>
              </a:defRPr>
            </a:lvl6pPr>
            <a:lvl7pPr marL="2743200" fontAlgn="base">
              <a:spcBef>
                <a:spcPct val="0"/>
              </a:spcBef>
              <a:spcAft>
                <a:spcPct val="0"/>
              </a:spcAft>
              <a:tabLst>
                <a:tab pos="638175" algn="l"/>
              </a:tabLst>
              <a:defRPr>
                <a:solidFill>
                  <a:schemeClr val="tx1"/>
                </a:solidFill>
                <a:latin typeface="Arial" pitchFamily="34" charset="0"/>
                <a:cs typeface="Arial" pitchFamily="34" charset="0"/>
              </a:defRPr>
            </a:lvl7pPr>
            <a:lvl8pPr marL="3200400" fontAlgn="base">
              <a:spcBef>
                <a:spcPct val="0"/>
              </a:spcBef>
              <a:spcAft>
                <a:spcPct val="0"/>
              </a:spcAft>
              <a:tabLst>
                <a:tab pos="638175" algn="l"/>
              </a:tabLst>
              <a:defRPr>
                <a:solidFill>
                  <a:schemeClr val="tx1"/>
                </a:solidFill>
                <a:latin typeface="Arial" pitchFamily="34" charset="0"/>
                <a:cs typeface="Arial" pitchFamily="34" charset="0"/>
              </a:defRPr>
            </a:lvl8pPr>
            <a:lvl9pPr marL="3657600" fontAlgn="base">
              <a:spcBef>
                <a:spcPct val="0"/>
              </a:spcBef>
              <a:spcAft>
                <a:spcPct val="0"/>
              </a:spcAft>
              <a:tabLst>
                <a:tab pos="6381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38175" algn="l"/>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STANDARD PAVER, SIZE 4 X 8 X 2-1/4” OR HALF PAVER, SIZE 4 X 8 X 1-1/2”</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915048714"/>
              </p:ext>
            </p:extLst>
          </p:nvPr>
        </p:nvGraphicFramePr>
        <p:xfrm>
          <a:off x="112603" y="2164065"/>
          <a:ext cx="5943600" cy="963930"/>
        </p:xfrm>
        <a:graphic>
          <a:graphicData uri="http://schemas.openxmlformats.org/drawingml/2006/table">
            <a:tbl>
              <a:tblPr firstRow="1" firstCol="1" bandRow="1" bandCol="1">
                <a:tableStyleId>{5C22544A-7EE6-4342-B048-85BDC9FD1C3A}</a:tableStyleId>
              </a:tblPr>
              <a:tblGrid>
                <a:gridCol w="1208049">
                  <a:extLst>
                    <a:ext uri="{9D8B030D-6E8A-4147-A177-3AD203B41FA5}">
                      <a16:colId xmlns:a16="http://schemas.microsoft.com/office/drawing/2014/main" val="20000"/>
                    </a:ext>
                  </a:extLst>
                </a:gridCol>
                <a:gridCol w="2947639">
                  <a:extLst>
                    <a:ext uri="{9D8B030D-6E8A-4147-A177-3AD203B41FA5}">
                      <a16:colId xmlns:a16="http://schemas.microsoft.com/office/drawing/2014/main" val="20001"/>
                    </a:ext>
                  </a:extLst>
                </a:gridCol>
                <a:gridCol w="1787912">
                  <a:extLst>
                    <a:ext uri="{9D8B030D-6E8A-4147-A177-3AD203B41FA5}">
                      <a16:colId xmlns:a16="http://schemas.microsoft.com/office/drawing/2014/main" val="20002"/>
                    </a:ext>
                  </a:extLst>
                </a:gridCol>
              </a:tblGrid>
              <a:tr h="188463">
                <a:tc>
                  <a:txBody>
                    <a:bodyPr/>
                    <a:lstStyle/>
                    <a:p>
                      <a:pPr marL="0" marR="0" algn="ctr">
                        <a:lnSpc>
                          <a:spcPct val="115000"/>
                        </a:lnSpc>
                        <a:spcBef>
                          <a:spcPts val="0"/>
                        </a:spcBef>
                        <a:spcAft>
                          <a:spcPts val="0"/>
                        </a:spcAft>
                        <a:tabLst>
                          <a:tab pos="638175" algn="l"/>
                        </a:tabLst>
                      </a:pPr>
                      <a:r>
                        <a:rPr lang="en-US" sz="1100" dirty="0">
                          <a:effectLst/>
                        </a:rPr>
                        <a:t>PAVER QUANTITY</a:t>
                      </a:r>
                      <a:endParaRPr lang="en-US" sz="1100" dirty="0">
                        <a:effectLst/>
                        <a:latin typeface="Calibri"/>
                        <a:ea typeface="Calibri"/>
                        <a:cs typeface="Calibri"/>
                      </a:endParaRPr>
                    </a:p>
                  </a:txBody>
                  <a:tcPr marL="73025" marR="73025" marT="0" marB="0"/>
                </a:tc>
                <a:tc>
                  <a:txBody>
                    <a:bodyPr/>
                    <a:lstStyle/>
                    <a:p>
                      <a:pPr marL="0" marR="0" algn="ctr">
                        <a:lnSpc>
                          <a:spcPct val="115000"/>
                        </a:lnSpc>
                        <a:spcBef>
                          <a:spcPts val="0"/>
                        </a:spcBef>
                        <a:spcAft>
                          <a:spcPts val="0"/>
                        </a:spcAft>
                        <a:tabLst>
                          <a:tab pos="638175" algn="l"/>
                        </a:tabLst>
                      </a:pPr>
                      <a:r>
                        <a:rPr lang="en-US" sz="1100" dirty="0">
                          <a:effectLst/>
                        </a:rPr>
                        <a:t>LINES OF TEXT</a:t>
                      </a:r>
                      <a:endParaRPr lang="en-US" sz="1100" dirty="0">
                        <a:effectLst/>
                        <a:latin typeface="Calibri"/>
                        <a:ea typeface="Calibri"/>
                        <a:cs typeface="Calibri"/>
                      </a:endParaRPr>
                    </a:p>
                  </a:txBody>
                  <a:tcPr marL="73025" marR="73025"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73025" marR="73025"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73025" marR="73025" marT="0" marB="0"/>
                </a:tc>
                <a:tc>
                  <a:txBody>
                    <a:bodyPr/>
                    <a:lstStyle/>
                    <a:p>
                      <a:pPr marL="0" marR="0" algn="ctr">
                        <a:lnSpc>
                          <a:spcPct val="115000"/>
                        </a:lnSpc>
                        <a:spcBef>
                          <a:spcPts val="0"/>
                        </a:spcBef>
                        <a:spcAft>
                          <a:spcPts val="0"/>
                        </a:spcAft>
                        <a:tabLst>
                          <a:tab pos="638175" algn="l"/>
                        </a:tabLst>
                      </a:pPr>
                      <a:r>
                        <a:rPr lang="en-US" sz="1100">
                          <a:effectLst/>
                        </a:rPr>
                        <a:t>6 LINES OF TEXT / 20 CHARACTERS PER LINE</a:t>
                      </a:r>
                      <a:endParaRPr lang="en-US" sz="1100">
                        <a:effectLst/>
                        <a:latin typeface="Calibri"/>
                        <a:ea typeface="Calibri"/>
                        <a:cs typeface="Calibri"/>
                      </a:endParaRPr>
                    </a:p>
                  </a:txBody>
                  <a:tcPr marL="73025" marR="73025" marT="0" marB="0"/>
                </a:tc>
                <a:tc>
                  <a:txBody>
                    <a:bodyPr/>
                    <a:lstStyle/>
                    <a:p>
                      <a:pPr marL="0" marR="0" algn="ctr">
                        <a:lnSpc>
                          <a:spcPct val="115000"/>
                        </a:lnSpc>
                        <a:spcBef>
                          <a:spcPts val="0"/>
                        </a:spcBef>
                        <a:spcAft>
                          <a:spcPts val="0"/>
                        </a:spcAft>
                        <a:tabLst>
                          <a:tab pos="638175" algn="l"/>
                        </a:tabLst>
                      </a:pPr>
                      <a:r>
                        <a:rPr lang="en-US" sz="1100">
                          <a:effectLst/>
                        </a:rPr>
                        <a:t>$36.00</a:t>
                      </a:r>
                      <a:endParaRPr lang="en-US" sz="1100">
                        <a:effectLst/>
                        <a:latin typeface="Calibri"/>
                        <a:ea typeface="Calibri"/>
                        <a:cs typeface="Calibri"/>
                      </a:endParaRPr>
                    </a:p>
                  </a:txBody>
                  <a:tcPr marL="73025" marR="73025"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73025" marR="73025" marT="0" marB="0"/>
                </a:tc>
                <a:tc>
                  <a:txBody>
                    <a:bodyPr/>
                    <a:lstStyle/>
                    <a:p>
                      <a:pPr marL="0" marR="0" algn="ctr">
                        <a:lnSpc>
                          <a:spcPct val="115000"/>
                        </a:lnSpc>
                        <a:spcBef>
                          <a:spcPts val="0"/>
                        </a:spcBef>
                        <a:spcAft>
                          <a:spcPts val="0"/>
                        </a:spcAft>
                        <a:tabLst>
                          <a:tab pos="638175" algn="l"/>
                        </a:tabLst>
                      </a:pPr>
                      <a:r>
                        <a:rPr lang="en-US" sz="1100">
                          <a:effectLst/>
                        </a:rPr>
                        <a:t>6 LINES OF TEXT / 20 CHARACTERS PER LINE</a:t>
                      </a:r>
                      <a:endParaRPr lang="en-US" sz="1100">
                        <a:effectLst/>
                        <a:latin typeface="Calibri"/>
                        <a:ea typeface="Calibri"/>
                        <a:cs typeface="Calibri"/>
                      </a:endParaRPr>
                    </a:p>
                  </a:txBody>
                  <a:tcPr marL="73025" marR="73025" marT="0" marB="0"/>
                </a:tc>
                <a:tc>
                  <a:txBody>
                    <a:bodyPr/>
                    <a:lstStyle/>
                    <a:p>
                      <a:pPr marL="0" marR="0" algn="ctr">
                        <a:lnSpc>
                          <a:spcPct val="115000"/>
                        </a:lnSpc>
                        <a:spcBef>
                          <a:spcPts val="0"/>
                        </a:spcBef>
                        <a:spcAft>
                          <a:spcPts val="0"/>
                        </a:spcAft>
                        <a:tabLst>
                          <a:tab pos="638175" algn="l"/>
                        </a:tabLst>
                      </a:pPr>
                      <a:r>
                        <a:rPr lang="en-US" sz="1100">
                          <a:effectLst/>
                        </a:rPr>
                        <a:t>$32.00</a:t>
                      </a:r>
                      <a:endParaRPr lang="en-US" sz="1100">
                        <a:effectLst/>
                        <a:latin typeface="Calibri"/>
                        <a:ea typeface="Calibri"/>
                        <a:cs typeface="Calibri"/>
                      </a:endParaRPr>
                    </a:p>
                  </a:txBody>
                  <a:tcPr marL="73025" marR="73025"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73025" marR="73025" marT="0" marB="0"/>
                </a:tc>
                <a:tc>
                  <a:txBody>
                    <a:bodyPr/>
                    <a:lstStyle/>
                    <a:p>
                      <a:pPr marL="0" marR="0" algn="ctr">
                        <a:lnSpc>
                          <a:spcPct val="115000"/>
                        </a:lnSpc>
                        <a:spcBef>
                          <a:spcPts val="0"/>
                        </a:spcBef>
                        <a:spcAft>
                          <a:spcPts val="0"/>
                        </a:spcAft>
                        <a:tabLst>
                          <a:tab pos="638175" algn="l"/>
                        </a:tabLst>
                      </a:pPr>
                      <a:r>
                        <a:rPr lang="en-US" sz="1100">
                          <a:effectLst/>
                        </a:rPr>
                        <a:t>6 LINES OF TEXT / 20 CHARACTERS PER LINE</a:t>
                      </a:r>
                      <a:endParaRPr lang="en-US" sz="1100">
                        <a:effectLst/>
                        <a:latin typeface="Calibri"/>
                        <a:ea typeface="Calibri"/>
                        <a:cs typeface="Calibri"/>
                      </a:endParaRPr>
                    </a:p>
                  </a:txBody>
                  <a:tcPr marL="73025" marR="73025" marT="0" marB="0"/>
                </a:tc>
                <a:tc>
                  <a:txBody>
                    <a:bodyPr/>
                    <a:lstStyle/>
                    <a:p>
                      <a:pPr marL="0" marR="0" algn="ctr">
                        <a:lnSpc>
                          <a:spcPct val="115000"/>
                        </a:lnSpc>
                        <a:spcBef>
                          <a:spcPts val="0"/>
                        </a:spcBef>
                        <a:spcAft>
                          <a:spcPts val="0"/>
                        </a:spcAft>
                        <a:tabLst>
                          <a:tab pos="638175" algn="l"/>
                        </a:tabLst>
                      </a:pPr>
                      <a:r>
                        <a:rPr lang="en-US" sz="1100">
                          <a:effectLst/>
                        </a:rPr>
                        <a:t>$30.00</a:t>
                      </a:r>
                      <a:endParaRPr lang="en-US" sz="1100">
                        <a:effectLst/>
                        <a:latin typeface="Calibri"/>
                        <a:ea typeface="Calibri"/>
                        <a:cs typeface="Calibri"/>
                      </a:endParaRPr>
                    </a:p>
                  </a:txBody>
                  <a:tcPr marL="73025" marR="73025"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73025" marR="73025" marT="0" marB="0"/>
                </a:tc>
                <a:tc>
                  <a:txBody>
                    <a:bodyPr/>
                    <a:lstStyle/>
                    <a:p>
                      <a:pPr marL="0" marR="0" algn="ctr">
                        <a:lnSpc>
                          <a:spcPct val="115000"/>
                        </a:lnSpc>
                        <a:spcBef>
                          <a:spcPts val="0"/>
                        </a:spcBef>
                        <a:spcAft>
                          <a:spcPts val="0"/>
                        </a:spcAft>
                        <a:tabLst>
                          <a:tab pos="638175" algn="l"/>
                        </a:tabLst>
                      </a:pPr>
                      <a:r>
                        <a:rPr lang="en-US" sz="1100" dirty="0">
                          <a:effectLst/>
                        </a:rPr>
                        <a:t>6 LINES OF TEXT / 20 CHARACTERS PER LINE</a:t>
                      </a:r>
                      <a:endParaRPr lang="en-US" sz="1100" dirty="0">
                        <a:effectLst/>
                        <a:latin typeface="Calibri"/>
                        <a:ea typeface="Calibri"/>
                        <a:cs typeface="Calibri"/>
                      </a:endParaRPr>
                    </a:p>
                  </a:txBody>
                  <a:tcPr marL="73025" marR="73025"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73025" marR="73025" marT="0" marB="0"/>
                </a:tc>
                <a:extLst>
                  <a:ext uri="{0D108BD9-81ED-4DB2-BD59-A6C34878D82A}">
                    <a16:rowId xmlns:a16="http://schemas.microsoft.com/office/drawing/2014/main" val="10004"/>
                  </a:ext>
                </a:extLst>
              </a:tr>
            </a:tbl>
          </a:graphicData>
        </a:graphic>
      </p:graphicFrame>
      <p:sp>
        <p:nvSpPr>
          <p:cNvPr id="15" name="Rectangle 3"/>
          <p:cNvSpPr>
            <a:spLocks noChangeArrowheads="1"/>
          </p:cNvSpPr>
          <p:nvPr/>
        </p:nvSpPr>
        <p:spPr bwMode="auto">
          <a:xfrm>
            <a:off x="112603" y="1905000"/>
            <a:ext cx="58931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38175" algn="l"/>
              </a:tabLst>
              <a:defRPr>
                <a:solidFill>
                  <a:schemeClr val="tx1"/>
                </a:solidFill>
                <a:latin typeface="Arial" pitchFamily="34" charset="0"/>
                <a:cs typeface="Arial" pitchFamily="34" charset="0"/>
              </a:defRPr>
            </a:lvl1pPr>
            <a:lvl2pPr marL="457200" fontAlgn="base">
              <a:spcBef>
                <a:spcPct val="0"/>
              </a:spcBef>
              <a:spcAft>
                <a:spcPct val="0"/>
              </a:spcAft>
              <a:tabLst>
                <a:tab pos="638175" algn="l"/>
              </a:tabLst>
              <a:defRPr>
                <a:solidFill>
                  <a:schemeClr val="tx1"/>
                </a:solidFill>
                <a:latin typeface="Arial" pitchFamily="34" charset="0"/>
                <a:cs typeface="Arial" pitchFamily="34" charset="0"/>
              </a:defRPr>
            </a:lvl2pPr>
            <a:lvl3pPr marL="914400" fontAlgn="base">
              <a:spcBef>
                <a:spcPct val="0"/>
              </a:spcBef>
              <a:spcAft>
                <a:spcPct val="0"/>
              </a:spcAft>
              <a:tabLst>
                <a:tab pos="638175" algn="l"/>
              </a:tabLst>
              <a:defRPr>
                <a:solidFill>
                  <a:schemeClr val="tx1"/>
                </a:solidFill>
                <a:latin typeface="Arial" pitchFamily="34" charset="0"/>
                <a:cs typeface="Arial" pitchFamily="34" charset="0"/>
              </a:defRPr>
            </a:lvl3pPr>
            <a:lvl4pPr marL="1371600" fontAlgn="base">
              <a:spcBef>
                <a:spcPct val="0"/>
              </a:spcBef>
              <a:spcAft>
                <a:spcPct val="0"/>
              </a:spcAft>
              <a:tabLst>
                <a:tab pos="638175" algn="l"/>
              </a:tabLst>
              <a:defRPr>
                <a:solidFill>
                  <a:schemeClr val="tx1"/>
                </a:solidFill>
                <a:latin typeface="Arial" pitchFamily="34" charset="0"/>
                <a:cs typeface="Arial" pitchFamily="34" charset="0"/>
              </a:defRPr>
            </a:lvl4pPr>
            <a:lvl5pPr marL="1828800" fontAlgn="base">
              <a:spcBef>
                <a:spcPct val="0"/>
              </a:spcBef>
              <a:spcAft>
                <a:spcPct val="0"/>
              </a:spcAft>
              <a:tabLst>
                <a:tab pos="638175" algn="l"/>
              </a:tabLst>
              <a:defRPr>
                <a:solidFill>
                  <a:schemeClr val="tx1"/>
                </a:solidFill>
                <a:latin typeface="Arial" pitchFamily="34" charset="0"/>
                <a:cs typeface="Arial" pitchFamily="34" charset="0"/>
              </a:defRPr>
            </a:lvl5pPr>
            <a:lvl6pPr marL="2286000" fontAlgn="base">
              <a:spcBef>
                <a:spcPct val="0"/>
              </a:spcBef>
              <a:spcAft>
                <a:spcPct val="0"/>
              </a:spcAft>
              <a:tabLst>
                <a:tab pos="638175" algn="l"/>
              </a:tabLst>
              <a:defRPr>
                <a:solidFill>
                  <a:schemeClr val="tx1"/>
                </a:solidFill>
                <a:latin typeface="Arial" pitchFamily="34" charset="0"/>
                <a:cs typeface="Arial" pitchFamily="34" charset="0"/>
              </a:defRPr>
            </a:lvl6pPr>
            <a:lvl7pPr marL="2743200" fontAlgn="base">
              <a:spcBef>
                <a:spcPct val="0"/>
              </a:spcBef>
              <a:spcAft>
                <a:spcPct val="0"/>
              </a:spcAft>
              <a:tabLst>
                <a:tab pos="638175" algn="l"/>
              </a:tabLst>
              <a:defRPr>
                <a:solidFill>
                  <a:schemeClr val="tx1"/>
                </a:solidFill>
                <a:latin typeface="Arial" pitchFamily="34" charset="0"/>
                <a:cs typeface="Arial" pitchFamily="34" charset="0"/>
              </a:defRPr>
            </a:lvl7pPr>
            <a:lvl8pPr marL="3200400" fontAlgn="base">
              <a:spcBef>
                <a:spcPct val="0"/>
              </a:spcBef>
              <a:spcAft>
                <a:spcPct val="0"/>
              </a:spcAft>
              <a:tabLst>
                <a:tab pos="638175" algn="l"/>
              </a:tabLst>
              <a:defRPr>
                <a:solidFill>
                  <a:schemeClr val="tx1"/>
                </a:solidFill>
                <a:latin typeface="Arial" pitchFamily="34" charset="0"/>
                <a:cs typeface="Arial" pitchFamily="34" charset="0"/>
              </a:defRPr>
            </a:lvl8pPr>
            <a:lvl9pPr marL="3657600" fontAlgn="base">
              <a:spcBef>
                <a:spcPct val="0"/>
              </a:spcBef>
              <a:spcAft>
                <a:spcPct val="0"/>
              </a:spcAft>
              <a:tabLst>
                <a:tab pos="6381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38175" algn="l"/>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STANDARD PAVER, SIZE 8 X 8 X 2-1/4”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4081375788"/>
              </p:ext>
            </p:extLst>
          </p:nvPr>
        </p:nvGraphicFramePr>
        <p:xfrm>
          <a:off x="112603" y="3462010"/>
          <a:ext cx="5973872" cy="999744"/>
        </p:xfrm>
        <a:graphic>
          <a:graphicData uri="http://schemas.openxmlformats.org/drawingml/2006/table">
            <a:tbl>
              <a:tblPr firstRow="1" firstCol="1" bandRow="1" bandCol="1">
                <a:tableStyleId>{5C22544A-7EE6-4342-B048-85BDC9FD1C3A}</a:tableStyleId>
              </a:tblPr>
              <a:tblGrid>
                <a:gridCol w="1214202">
                  <a:extLst>
                    <a:ext uri="{9D8B030D-6E8A-4147-A177-3AD203B41FA5}">
                      <a16:colId xmlns:a16="http://schemas.microsoft.com/office/drawing/2014/main" val="20000"/>
                    </a:ext>
                  </a:extLst>
                </a:gridCol>
                <a:gridCol w="2962652">
                  <a:extLst>
                    <a:ext uri="{9D8B030D-6E8A-4147-A177-3AD203B41FA5}">
                      <a16:colId xmlns:a16="http://schemas.microsoft.com/office/drawing/2014/main" val="20001"/>
                    </a:ext>
                  </a:extLst>
                </a:gridCol>
                <a:gridCol w="1797018">
                  <a:extLst>
                    <a:ext uri="{9D8B030D-6E8A-4147-A177-3AD203B41FA5}">
                      <a16:colId xmlns:a16="http://schemas.microsoft.com/office/drawing/2014/main" val="20002"/>
                    </a:ext>
                  </a:extLst>
                </a:gridCol>
              </a:tblGrid>
              <a:tr h="228600">
                <a:tc>
                  <a:txBody>
                    <a:bodyPr/>
                    <a:lstStyle/>
                    <a:p>
                      <a:pPr marL="0" marR="0" algn="ctr">
                        <a:lnSpc>
                          <a:spcPct val="115000"/>
                        </a:lnSpc>
                        <a:spcBef>
                          <a:spcPts val="0"/>
                        </a:spcBef>
                        <a:spcAft>
                          <a:spcPts val="0"/>
                        </a:spcAft>
                        <a:tabLst>
                          <a:tab pos="638175" algn="l"/>
                        </a:tabLst>
                      </a:pPr>
                      <a:r>
                        <a:rPr lang="en-US" sz="1100" dirty="0">
                          <a:effectLst/>
                        </a:rPr>
                        <a:t>PAVER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LINES OF TEXT</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UNIT COST</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$11.00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$8.00</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$6.00</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sp>
        <p:nvSpPr>
          <p:cNvPr id="17" name="Rectangle 4"/>
          <p:cNvSpPr>
            <a:spLocks noChangeArrowheads="1"/>
          </p:cNvSpPr>
          <p:nvPr/>
        </p:nvSpPr>
        <p:spPr bwMode="auto">
          <a:xfrm>
            <a:off x="112603" y="3200400"/>
            <a:ext cx="597387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38175" algn="l"/>
              </a:tabLst>
              <a:defRPr>
                <a:solidFill>
                  <a:schemeClr val="tx1"/>
                </a:solidFill>
                <a:latin typeface="Arial" pitchFamily="34" charset="0"/>
                <a:cs typeface="Arial" pitchFamily="34" charset="0"/>
              </a:defRPr>
            </a:lvl1pPr>
            <a:lvl2pPr marL="457200" fontAlgn="base">
              <a:spcBef>
                <a:spcPct val="0"/>
              </a:spcBef>
              <a:spcAft>
                <a:spcPct val="0"/>
              </a:spcAft>
              <a:tabLst>
                <a:tab pos="638175" algn="l"/>
              </a:tabLst>
              <a:defRPr>
                <a:solidFill>
                  <a:schemeClr val="tx1"/>
                </a:solidFill>
                <a:latin typeface="Arial" pitchFamily="34" charset="0"/>
                <a:cs typeface="Arial" pitchFamily="34" charset="0"/>
              </a:defRPr>
            </a:lvl2pPr>
            <a:lvl3pPr marL="914400" fontAlgn="base">
              <a:spcBef>
                <a:spcPct val="0"/>
              </a:spcBef>
              <a:spcAft>
                <a:spcPct val="0"/>
              </a:spcAft>
              <a:tabLst>
                <a:tab pos="638175" algn="l"/>
              </a:tabLst>
              <a:defRPr>
                <a:solidFill>
                  <a:schemeClr val="tx1"/>
                </a:solidFill>
                <a:latin typeface="Arial" pitchFamily="34" charset="0"/>
                <a:cs typeface="Arial" pitchFamily="34" charset="0"/>
              </a:defRPr>
            </a:lvl3pPr>
            <a:lvl4pPr marL="1371600" fontAlgn="base">
              <a:spcBef>
                <a:spcPct val="0"/>
              </a:spcBef>
              <a:spcAft>
                <a:spcPct val="0"/>
              </a:spcAft>
              <a:tabLst>
                <a:tab pos="638175" algn="l"/>
              </a:tabLst>
              <a:defRPr>
                <a:solidFill>
                  <a:schemeClr val="tx1"/>
                </a:solidFill>
                <a:latin typeface="Arial" pitchFamily="34" charset="0"/>
                <a:cs typeface="Arial" pitchFamily="34" charset="0"/>
              </a:defRPr>
            </a:lvl4pPr>
            <a:lvl5pPr marL="1828800" fontAlgn="base">
              <a:spcBef>
                <a:spcPct val="0"/>
              </a:spcBef>
              <a:spcAft>
                <a:spcPct val="0"/>
              </a:spcAft>
              <a:tabLst>
                <a:tab pos="638175" algn="l"/>
              </a:tabLst>
              <a:defRPr>
                <a:solidFill>
                  <a:schemeClr val="tx1"/>
                </a:solidFill>
                <a:latin typeface="Arial" pitchFamily="34" charset="0"/>
                <a:cs typeface="Arial" pitchFamily="34" charset="0"/>
              </a:defRPr>
            </a:lvl5pPr>
            <a:lvl6pPr marL="2286000" fontAlgn="base">
              <a:spcBef>
                <a:spcPct val="0"/>
              </a:spcBef>
              <a:spcAft>
                <a:spcPct val="0"/>
              </a:spcAft>
              <a:tabLst>
                <a:tab pos="638175" algn="l"/>
              </a:tabLst>
              <a:defRPr>
                <a:solidFill>
                  <a:schemeClr val="tx1"/>
                </a:solidFill>
                <a:latin typeface="Arial" pitchFamily="34" charset="0"/>
                <a:cs typeface="Arial" pitchFamily="34" charset="0"/>
              </a:defRPr>
            </a:lvl6pPr>
            <a:lvl7pPr marL="2743200" fontAlgn="base">
              <a:spcBef>
                <a:spcPct val="0"/>
              </a:spcBef>
              <a:spcAft>
                <a:spcPct val="0"/>
              </a:spcAft>
              <a:tabLst>
                <a:tab pos="638175" algn="l"/>
              </a:tabLst>
              <a:defRPr>
                <a:solidFill>
                  <a:schemeClr val="tx1"/>
                </a:solidFill>
                <a:latin typeface="Arial" pitchFamily="34" charset="0"/>
                <a:cs typeface="Arial" pitchFamily="34" charset="0"/>
              </a:defRPr>
            </a:lvl7pPr>
            <a:lvl8pPr marL="3200400" fontAlgn="base">
              <a:spcBef>
                <a:spcPct val="0"/>
              </a:spcBef>
              <a:spcAft>
                <a:spcPct val="0"/>
              </a:spcAft>
              <a:tabLst>
                <a:tab pos="638175" algn="l"/>
              </a:tabLst>
              <a:defRPr>
                <a:solidFill>
                  <a:schemeClr val="tx1"/>
                </a:solidFill>
                <a:latin typeface="Arial" pitchFamily="34" charset="0"/>
                <a:cs typeface="Arial" pitchFamily="34" charset="0"/>
              </a:defRPr>
            </a:lvl8pPr>
            <a:lvl9pPr marL="3657600" fontAlgn="base">
              <a:spcBef>
                <a:spcPct val="0"/>
              </a:spcBef>
              <a:spcAft>
                <a:spcPct val="0"/>
              </a:spcAft>
              <a:tabLst>
                <a:tab pos="6381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38175" algn="l"/>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MINIATURE BRICKS (WITH FELT-BACKING) SIZE 2-3/4</a:t>
            </a:r>
            <a:r>
              <a:rPr kumimoji="0" lang="en-US" altLang="en-US" sz="1100" b="1" i="0" u="none" strike="noStrike" cap="none" normalizeH="0" baseline="30000" dirty="0">
                <a:ln>
                  <a:noFill/>
                </a:ln>
                <a:solidFill>
                  <a:schemeClr val="tx1"/>
                </a:solidFill>
                <a:effectLst/>
                <a:latin typeface="Century Gothic" pitchFamily="34" charset="0"/>
                <a:ea typeface="Calibri" pitchFamily="34" charset="0"/>
                <a:cs typeface="Arial" pitchFamily="34" charset="0"/>
              </a:rPr>
              <a:t> </a:t>
            </a: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X 1-1/2” X 1” 4X8 REPLICA’S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412183227"/>
              </p:ext>
            </p:extLst>
          </p:nvPr>
        </p:nvGraphicFramePr>
        <p:xfrm>
          <a:off x="112604" y="4724400"/>
          <a:ext cx="5983158" cy="963930"/>
        </p:xfrm>
        <a:graphic>
          <a:graphicData uri="http://schemas.openxmlformats.org/drawingml/2006/table">
            <a:tbl>
              <a:tblPr firstRow="1" firstCol="1" bandRow="1" bandCol="1">
                <a:tableStyleId>{5C22544A-7EE6-4342-B048-85BDC9FD1C3A}</a:tableStyleId>
              </a:tblPr>
              <a:tblGrid>
                <a:gridCol w="1216089">
                  <a:extLst>
                    <a:ext uri="{9D8B030D-6E8A-4147-A177-3AD203B41FA5}">
                      <a16:colId xmlns:a16="http://schemas.microsoft.com/office/drawing/2014/main" val="20000"/>
                    </a:ext>
                  </a:extLst>
                </a:gridCol>
                <a:gridCol w="2967257">
                  <a:extLst>
                    <a:ext uri="{9D8B030D-6E8A-4147-A177-3AD203B41FA5}">
                      <a16:colId xmlns:a16="http://schemas.microsoft.com/office/drawing/2014/main" val="20001"/>
                    </a:ext>
                  </a:extLst>
                </a:gridCol>
                <a:gridCol w="1799812">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PAVER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LINES OF TEXT</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UNIT COST</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$12.00</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$10.00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$8.00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sp>
        <p:nvSpPr>
          <p:cNvPr id="19" name="Rectangle 5"/>
          <p:cNvSpPr>
            <a:spLocks noChangeArrowheads="1"/>
          </p:cNvSpPr>
          <p:nvPr/>
        </p:nvSpPr>
        <p:spPr bwMode="auto">
          <a:xfrm>
            <a:off x="122128" y="4538990"/>
            <a:ext cx="597387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38175" algn="l"/>
              </a:tabLst>
              <a:defRPr>
                <a:solidFill>
                  <a:schemeClr val="tx1"/>
                </a:solidFill>
                <a:latin typeface="Arial" pitchFamily="34" charset="0"/>
                <a:cs typeface="Arial" pitchFamily="34" charset="0"/>
              </a:defRPr>
            </a:lvl1pPr>
            <a:lvl2pPr marL="457200" fontAlgn="base">
              <a:spcBef>
                <a:spcPct val="0"/>
              </a:spcBef>
              <a:spcAft>
                <a:spcPct val="0"/>
              </a:spcAft>
              <a:tabLst>
                <a:tab pos="638175" algn="l"/>
              </a:tabLst>
              <a:defRPr>
                <a:solidFill>
                  <a:schemeClr val="tx1"/>
                </a:solidFill>
                <a:latin typeface="Arial" pitchFamily="34" charset="0"/>
                <a:cs typeface="Arial" pitchFamily="34" charset="0"/>
              </a:defRPr>
            </a:lvl2pPr>
            <a:lvl3pPr marL="914400" fontAlgn="base">
              <a:spcBef>
                <a:spcPct val="0"/>
              </a:spcBef>
              <a:spcAft>
                <a:spcPct val="0"/>
              </a:spcAft>
              <a:tabLst>
                <a:tab pos="638175" algn="l"/>
              </a:tabLst>
              <a:defRPr>
                <a:solidFill>
                  <a:schemeClr val="tx1"/>
                </a:solidFill>
                <a:latin typeface="Arial" pitchFamily="34" charset="0"/>
                <a:cs typeface="Arial" pitchFamily="34" charset="0"/>
              </a:defRPr>
            </a:lvl3pPr>
            <a:lvl4pPr marL="1371600" fontAlgn="base">
              <a:spcBef>
                <a:spcPct val="0"/>
              </a:spcBef>
              <a:spcAft>
                <a:spcPct val="0"/>
              </a:spcAft>
              <a:tabLst>
                <a:tab pos="638175" algn="l"/>
              </a:tabLst>
              <a:defRPr>
                <a:solidFill>
                  <a:schemeClr val="tx1"/>
                </a:solidFill>
                <a:latin typeface="Arial" pitchFamily="34" charset="0"/>
                <a:cs typeface="Arial" pitchFamily="34" charset="0"/>
              </a:defRPr>
            </a:lvl4pPr>
            <a:lvl5pPr marL="1828800" fontAlgn="base">
              <a:spcBef>
                <a:spcPct val="0"/>
              </a:spcBef>
              <a:spcAft>
                <a:spcPct val="0"/>
              </a:spcAft>
              <a:tabLst>
                <a:tab pos="638175" algn="l"/>
              </a:tabLst>
              <a:defRPr>
                <a:solidFill>
                  <a:schemeClr val="tx1"/>
                </a:solidFill>
                <a:latin typeface="Arial" pitchFamily="34" charset="0"/>
                <a:cs typeface="Arial" pitchFamily="34" charset="0"/>
              </a:defRPr>
            </a:lvl5pPr>
            <a:lvl6pPr marL="2286000" fontAlgn="base">
              <a:spcBef>
                <a:spcPct val="0"/>
              </a:spcBef>
              <a:spcAft>
                <a:spcPct val="0"/>
              </a:spcAft>
              <a:tabLst>
                <a:tab pos="638175" algn="l"/>
              </a:tabLst>
              <a:defRPr>
                <a:solidFill>
                  <a:schemeClr val="tx1"/>
                </a:solidFill>
                <a:latin typeface="Arial" pitchFamily="34" charset="0"/>
                <a:cs typeface="Arial" pitchFamily="34" charset="0"/>
              </a:defRPr>
            </a:lvl6pPr>
            <a:lvl7pPr marL="2743200" fontAlgn="base">
              <a:spcBef>
                <a:spcPct val="0"/>
              </a:spcBef>
              <a:spcAft>
                <a:spcPct val="0"/>
              </a:spcAft>
              <a:tabLst>
                <a:tab pos="638175" algn="l"/>
              </a:tabLst>
              <a:defRPr>
                <a:solidFill>
                  <a:schemeClr val="tx1"/>
                </a:solidFill>
                <a:latin typeface="Arial" pitchFamily="34" charset="0"/>
                <a:cs typeface="Arial" pitchFamily="34" charset="0"/>
              </a:defRPr>
            </a:lvl7pPr>
            <a:lvl8pPr marL="3200400" fontAlgn="base">
              <a:spcBef>
                <a:spcPct val="0"/>
              </a:spcBef>
              <a:spcAft>
                <a:spcPct val="0"/>
              </a:spcAft>
              <a:tabLst>
                <a:tab pos="638175" algn="l"/>
              </a:tabLst>
              <a:defRPr>
                <a:solidFill>
                  <a:schemeClr val="tx1"/>
                </a:solidFill>
                <a:latin typeface="Arial" pitchFamily="34" charset="0"/>
                <a:cs typeface="Arial" pitchFamily="34" charset="0"/>
              </a:defRPr>
            </a:lvl8pPr>
            <a:lvl9pPr marL="3657600" fontAlgn="base">
              <a:spcBef>
                <a:spcPct val="0"/>
              </a:spcBef>
              <a:spcAft>
                <a:spcPct val="0"/>
              </a:spcAft>
              <a:tabLst>
                <a:tab pos="6381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38175" algn="l"/>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MINIATURE BRICKS (WITH FELT-BACKING) SIZE 3X3” X 1” 8X8 REPLICA’S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415352927"/>
              </p:ext>
            </p:extLst>
          </p:nvPr>
        </p:nvGraphicFramePr>
        <p:xfrm>
          <a:off x="112603" y="5967466"/>
          <a:ext cx="5973872" cy="771144"/>
        </p:xfrm>
        <a:graphic>
          <a:graphicData uri="http://schemas.openxmlformats.org/drawingml/2006/table">
            <a:tbl>
              <a:tblPr firstRow="1" firstCol="1" bandRow="1" bandCol="1">
                <a:tableStyleId>{5C22544A-7EE6-4342-B048-85BDC9FD1C3A}</a:tableStyleId>
              </a:tblPr>
              <a:tblGrid>
                <a:gridCol w="1214202">
                  <a:extLst>
                    <a:ext uri="{9D8B030D-6E8A-4147-A177-3AD203B41FA5}">
                      <a16:colId xmlns:a16="http://schemas.microsoft.com/office/drawing/2014/main" val="20000"/>
                    </a:ext>
                  </a:extLst>
                </a:gridCol>
                <a:gridCol w="2962652">
                  <a:extLst>
                    <a:ext uri="{9D8B030D-6E8A-4147-A177-3AD203B41FA5}">
                      <a16:colId xmlns:a16="http://schemas.microsoft.com/office/drawing/2014/main" val="20001"/>
                    </a:ext>
                  </a:extLst>
                </a:gridCol>
                <a:gridCol w="1797018">
                  <a:extLst>
                    <a:ext uri="{9D8B030D-6E8A-4147-A177-3AD203B41FA5}">
                      <a16:colId xmlns:a16="http://schemas.microsoft.com/office/drawing/2014/main" val="20002"/>
                    </a:ext>
                  </a:extLst>
                </a:gridCol>
              </a:tblGrid>
              <a:tr h="175895">
                <a:tc>
                  <a:txBody>
                    <a:bodyPr/>
                    <a:lstStyle/>
                    <a:p>
                      <a:pPr marL="0" marR="0" algn="ctr">
                        <a:lnSpc>
                          <a:spcPct val="115000"/>
                        </a:lnSpc>
                        <a:spcBef>
                          <a:spcPts val="0"/>
                        </a:spcBef>
                        <a:spcAft>
                          <a:spcPts val="0"/>
                        </a:spcAft>
                        <a:tabLst>
                          <a:tab pos="638175" algn="l"/>
                        </a:tabLst>
                      </a:pPr>
                      <a:r>
                        <a:rPr lang="en-US" sz="1100" dirty="0">
                          <a:effectLst/>
                        </a:rPr>
                        <a:t>SIZE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BLANK</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UNIT COST</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81483">
                <a:tc>
                  <a:txBody>
                    <a:bodyPr/>
                    <a:lstStyle/>
                    <a:p>
                      <a:pPr marL="0" marR="0" algn="ctr">
                        <a:lnSpc>
                          <a:spcPct val="115000"/>
                        </a:lnSpc>
                        <a:spcBef>
                          <a:spcPts val="0"/>
                        </a:spcBef>
                        <a:spcAft>
                          <a:spcPts val="0"/>
                        </a:spcAft>
                        <a:tabLst>
                          <a:tab pos="638175" algn="l"/>
                        </a:tabLst>
                      </a:pPr>
                      <a:r>
                        <a:rPr lang="en-US" sz="1100">
                          <a:effectLst/>
                        </a:rPr>
                        <a:t>4 X 8 HALF</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BLANK</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$3.00</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5895">
                <a:tc>
                  <a:txBody>
                    <a:bodyPr/>
                    <a:lstStyle/>
                    <a:p>
                      <a:pPr marL="0" marR="0" algn="ctr">
                        <a:lnSpc>
                          <a:spcPct val="115000"/>
                        </a:lnSpc>
                        <a:spcBef>
                          <a:spcPts val="0"/>
                        </a:spcBef>
                        <a:spcAft>
                          <a:spcPts val="0"/>
                        </a:spcAft>
                        <a:tabLst>
                          <a:tab pos="638175" algn="l"/>
                        </a:tabLst>
                      </a:pPr>
                      <a:r>
                        <a:rPr lang="en-US" sz="1100">
                          <a:effectLst/>
                        </a:rPr>
                        <a:t>4 X 8 FULL</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BLANK</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$5.00</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5895">
                <a:tc>
                  <a:txBody>
                    <a:bodyPr/>
                    <a:lstStyle/>
                    <a:p>
                      <a:pPr marL="0" marR="0" algn="ctr">
                        <a:lnSpc>
                          <a:spcPct val="115000"/>
                        </a:lnSpc>
                        <a:spcBef>
                          <a:spcPts val="0"/>
                        </a:spcBef>
                        <a:spcAft>
                          <a:spcPts val="0"/>
                        </a:spcAft>
                        <a:tabLst>
                          <a:tab pos="638175" algn="l"/>
                        </a:tabLst>
                      </a:pPr>
                      <a:r>
                        <a:rPr lang="en-US" sz="1100">
                          <a:effectLst/>
                        </a:rPr>
                        <a:t>8 X 8 FULL</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BLANK</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$9.00</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bl>
          </a:graphicData>
        </a:graphic>
      </p:graphicFrame>
      <p:sp>
        <p:nvSpPr>
          <p:cNvPr id="21" name="Rectangle 6"/>
          <p:cNvSpPr>
            <a:spLocks noChangeArrowheads="1"/>
          </p:cNvSpPr>
          <p:nvPr/>
        </p:nvSpPr>
        <p:spPr bwMode="auto">
          <a:xfrm>
            <a:off x="103078" y="5715000"/>
            <a:ext cx="598396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38175" algn="l"/>
              </a:tabLst>
              <a:defRPr>
                <a:solidFill>
                  <a:schemeClr val="tx1"/>
                </a:solidFill>
                <a:latin typeface="Arial" pitchFamily="34" charset="0"/>
                <a:cs typeface="Arial" pitchFamily="34" charset="0"/>
              </a:defRPr>
            </a:lvl1pPr>
            <a:lvl2pPr marL="457200" fontAlgn="base">
              <a:spcBef>
                <a:spcPct val="0"/>
              </a:spcBef>
              <a:spcAft>
                <a:spcPct val="0"/>
              </a:spcAft>
              <a:tabLst>
                <a:tab pos="638175" algn="l"/>
              </a:tabLst>
              <a:defRPr>
                <a:solidFill>
                  <a:schemeClr val="tx1"/>
                </a:solidFill>
                <a:latin typeface="Arial" pitchFamily="34" charset="0"/>
                <a:cs typeface="Arial" pitchFamily="34" charset="0"/>
              </a:defRPr>
            </a:lvl2pPr>
            <a:lvl3pPr marL="914400" fontAlgn="base">
              <a:spcBef>
                <a:spcPct val="0"/>
              </a:spcBef>
              <a:spcAft>
                <a:spcPct val="0"/>
              </a:spcAft>
              <a:tabLst>
                <a:tab pos="638175" algn="l"/>
              </a:tabLst>
              <a:defRPr>
                <a:solidFill>
                  <a:schemeClr val="tx1"/>
                </a:solidFill>
                <a:latin typeface="Arial" pitchFamily="34" charset="0"/>
                <a:cs typeface="Arial" pitchFamily="34" charset="0"/>
              </a:defRPr>
            </a:lvl3pPr>
            <a:lvl4pPr marL="1371600" fontAlgn="base">
              <a:spcBef>
                <a:spcPct val="0"/>
              </a:spcBef>
              <a:spcAft>
                <a:spcPct val="0"/>
              </a:spcAft>
              <a:tabLst>
                <a:tab pos="638175" algn="l"/>
              </a:tabLst>
              <a:defRPr>
                <a:solidFill>
                  <a:schemeClr val="tx1"/>
                </a:solidFill>
                <a:latin typeface="Arial" pitchFamily="34" charset="0"/>
                <a:cs typeface="Arial" pitchFamily="34" charset="0"/>
              </a:defRPr>
            </a:lvl4pPr>
            <a:lvl5pPr marL="1828800" fontAlgn="base">
              <a:spcBef>
                <a:spcPct val="0"/>
              </a:spcBef>
              <a:spcAft>
                <a:spcPct val="0"/>
              </a:spcAft>
              <a:tabLst>
                <a:tab pos="638175" algn="l"/>
              </a:tabLst>
              <a:defRPr>
                <a:solidFill>
                  <a:schemeClr val="tx1"/>
                </a:solidFill>
                <a:latin typeface="Arial" pitchFamily="34" charset="0"/>
                <a:cs typeface="Arial" pitchFamily="34" charset="0"/>
              </a:defRPr>
            </a:lvl5pPr>
            <a:lvl6pPr marL="2286000" fontAlgn="base">
              <a:spcBef>
                <a:spcPct val="0"/>
              </a:spcBef>
              <a:spcAft>
                <a:spcPct val="0"/>
              </a:spcAft>
              <a:tabLst>
                <a:tab pos="638175" algn="l"/>
              </a:tabLst>
              <a:defRPr>
                <a:solidFill>
                  <a:schemeClr val="tx1"/>
                </a:solidFill>
                <a:latin typeface="Arial" pitchFamily="34" charset="0"/>
                <a:cs typeface="Arial" pitchFamily="34" charset="0"/>
              </a:defRPr>
            </a:lvl6pPr>
            <a:lvl7pPr marL="2743200" fontAlgn="base">
              <a:spcBef>
                <a:spcPct val="0"/>
              </a:spcBef>
              <a:spcAft>
                <a:spcPct val="0"/>
              </a:spcAft>
              <a:tabLst>
                <a:tab pos="638175" algn="l"/>
              </a:tabLst>
              <a:defRPr>
                <a:solidFill>
                  <a:schemeClr val="tx1"/>
                </a:solidFill>
                <a:latin typeface="Arial" pitchFamily="34" charset="0"/>
                <a:cs typeface="Arial" pitchFamily="34" charset="0"/>
              </a:defRPr>
            </a:lvl7pPr>
            <a:lvl8pPr marL="3200400" fontAlgn="base">
              <a:spcBef>
                <a:spcPct val="0"/>
              </a:spcBef>
              <a:spcAft>
                <a:spcPct val="0"/>
              </a:spcAft>
              <a:tabLst>
                <a:tab pos="638175" algn="l"/>
              </a:tabLst>
              <a:defRPr>
                <a:solidFill>
                  <a:schemeClr val="tx1"/>
                </a:solidFill>
                <a:latin typeface="Arial" pitchFamily="34" charset="0"/>
                <a:cs typeface="Arial" pitchFamily="34" charset="0"/>
              </a:defRPr>
            </a:lvl8pPr>
            <a:lvl9pPr marL="3657600" fontAlgn="base">
              <a:spcBef>
                <a:spcPct val="0"/>
              </a:spcBef>
              <a:spcAft>
                <a:spcPct val="0"/>
              </a:spcAft>
              <a:tabLst>
                <a:tab pos="6381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38175" algn="l"/>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BLANK BRICK PAVERS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84732603"/>
              </p:ext>
            </p:extLst>
          </p:nvPr>
        </p:nvGraphicFramePr>
        <p:xfrm>
          <a:off x="122128" y="6893814"/>
          <a:ext cx="5964584" cy="192786"/>
        </p:xfrm>
        <a:graphic>
          <a:graphicData uri="http://schemas.openxmlformats.org/drawingml/2006/table">
            <a:tbl>
              <a:tblPr firstRow="1" firstCol="1" bandRow="1" bandCol="1">
                <a:tableStyleId>{5C22544A-7EE6-4342-B048-85BDC9FD1C3A}</a:tableStyleId>
              </a:tblPr>
              <a:tblGrid>
                <a:gridCol w="1212313">
                  <a:extLst>
                    <a:ext uri="{9D8B030D-6E8A-4147-A177-3AD203B41FA5}">
                      <a16:colId xmlns:a16="http://schemas.microsoft.com/office/drawing/2014/main" val="20000"/>
                    </a:ext>
                  </a:extLst>
                </a:gridCol>
                <a:gridCol w="2958046">
                  <a:extLst>
                    <a:ext uri="{9D8B030D-6E8A-4147-A177-3AD203B41FA5}">
                      <a16:colId xmlns:a16="http://schemas.microsoft.com/office/drawing/2014/main" val="20001"/>
                    </a:ext>
                  </a:extLst>
                </a:gridCol>
                <a:gridCol w="1794225">
                  <a:extLst>
                    <a:ext uri="{9D8B030D-6E8A-4147-A177-3AD203B41FA5}">
                      <a16:colId xmlns:a16="http://schemas.microsoft.com/office/drawing/2014/main" val="20002"/>
                    </a:ext>
                  </a:extLst>
                </a:gridCol>
              </a:tblGrid>
              <a:tr h="175895">
                <a:tc>
                  <a:txBody>
                    <a:bodyPr/>
                    <a:lstStyle/>
                    <a:p>
                      <a:pPr marL="0" marR="0" algn="ctr">
                        <a:lnSpc>
                          <a:spcPct val="115000"/>
                        </a:lnSpc>
                        <a:spcBef>
                          <a:spcPts val="0"/>
                        </a:spcBef>
                        <a:spcAft>
                          <a:spcPts val="0"/>
                        </a:spcAft>
                        <a:tabLst>
                          <a:tab pos="638175" algn="l"/>
                        </a:tabLst>
                      </a:pPr>
                      <a:r>
                        <a:rPr lang="en-US" sz="1100">
                          <a:effectLst/>
                        </a:rPr>
                        <a:t>SIZE 8X10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DONOR RECOGNITION CERTIFICATE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$3.50 EACH</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640323034"/>
              </p:ext>
            </p:extLst>
          </p:nvPr>
        </p:nvGraphicFramePr>
        <p:xfrm>
          <a:off x="6324600" y="914400"/>
          <a:ext cx="3581400" cy="6164899"/>
        </p:xfrm>
        <a:graphic>
          <a:graphicData uri="http://schemas.openxmlformats.org/drawingml/2006/table">
            <a:tbl>
              <a:tblPr firstRow="1" firstCol="1" bandRow="1" bandCol="1">
                <a:tableStyleId>{5C22544A-7EE6-4342-B048-85BDC9FD1C3A}</a:tableStyleId>
              </a:tblPr>
              <a:tblGrid>
                <a:gridCol w="3581400">
                  <a:extLst>
                    <a:ext uri="{9D8B030D-6E8A-4147-A177-3AD203B41FA5}">
                      <a16:colId xmlns:a16="http://schemas.microsoft.com/office/drawing/2014/main" val="20000"/>
                    </a:ext>
                  </a:extLst>
                </a:gridCol>
              </a:tblGrid>
              <a:tr h="541384">
                <a:tc>
                  <a:txBody>
                    <a:bodyPr/>
                    <a:lstStyle/>
                    <a:p>
                      <a:pPr marL="342900" marR="0" lvl="0" indent="-342900" algn="l">
                        <a:lnSpc>
                          <a:spcPct val="115000"/>
                        </a:lnSpc>
                        <a:spcBef>
                          <a:spcPts val="0"/>
                        </a:spcBef>
                        <a:spcAft>
                          <a:spcPts val="0"/>
                        </a:spcAft>
                        <a:buFont typeface="Wingdings"/>
                        <a:buChar char=""/>
                      </a:pPr>
                      <a:r>
                        <a:rPr lang="en-US" sz="1000" dirty="0">
                          <a:effectLst/>
                        </a:rPr>
                        <a:t>BRICK ORDERS MUST BE SUBMITTED IN THE WORD FORMAT PROVIDED BY FUNDRAISING BRICK ON CD OR VIA EMAIL</a:t>
                      </a:r>
                      <a:endParaRPr lang="en-US" sz="1000" dirty="0">
                        <a:effectLst/>
                        <a:latin typeface="Calibri"/>
                        <a:ea typeface="Calibri"/>
                        <a:cs typeface="Calibri"/>
                      </a:endParaRPr>
                    </a:p>
                  </a:txBody>
                  <a:tcPr marL="68580" marR="68580" marT="0" marB="0" anchor="b"/>
                </a:tc>
                <a:extLst>
                  <a:ext uri="{0D108BD9-81ED-4DB2-BD59-A6C34878D82A}">
                    <a16:rowId xmlns:a16="http://schemas.microsoft.com/office/drawing/2014/main" val="10000"/>
                  </a:ext>
                </a:extLst>
              </a:tr>
              <a:tr h="725447">
                <a:tc>
                  <a:txBody>
                    <a:bodyPr/>
                    <a:lstStyle/>
                    <a:p>
                      <a:pPr marL="342900" marR="0" lvl="0" indent="-342900" algn="l">
                        <a:lnSpc>
                          <a:spcPct val="115000"/>
                        </a:lnSpc>
                        <a:spcBef>
                          <a:spcPts val="0"/>
                        </a:spcBef>
                        <a:spcAft>
                          <a:spcPts val="0"/>
                        </a:spcAft>
                        <a:buFont typeface="Wingdings"/>
                        <a:buChar char=""/>
                      </a:pPr>
                      <a:r>
                        <a:rPr lang="en-US" sz="1000" dirty="0">
                          <a:effectLst/>
                        </a:rPr>
                        <a:t>ORDERS SHALL BE ENGRAVED EXACTLY AS SUBMITTED IN UPPER CASE OR UPPER &amp; LOWER CASE MIXED</a:t>
                      </a:r>
                    </a:p>
                    <a:p>
                      <a:pPr marL="342900" marR="0" lvl="0" indent="-342900" algn="l">
                        <a:lnSpc>
                          <a:spcPct val="115000"/>
                        </a:lnSpc>
                        <a:spcBef>
                          <a:spcPts val="0"/>
                        </a:spcBef>
                        <a:spcAft>
                          <a:spcPts val="0"/>
                        </a:spcAft>
                        <a:buFont typeface="Wingdings"/>
                        <a:buChar char=""/>
                      </a:pPr>
                      <a:r>
                        <a:rPr lang="en-US" sz="1000" dirty="0">
                          <a:effectLst/>
                        </a:rPr>
                        <a:t>ALL BRICKS WILL BE ENGRAVED WITH A 15MM CHARACTER HEIGHT. CUSTOM SIZING IS AVAILABLE.</a:t>
                      </a:r>
                      <a:endParaRPr lang="en-US" sz="1000" dirty="0">
                        <a:effectLst/>
                        <a:latin typeface="Calibri"/>
                        <a:ea typeface="Calibri"/>
                        <a:cs typeface="Calibri"/>
                      </a:endParaRPr>
                    </a:p>
                  </a:txBody>
                  <a:tcPr marL="68580" marR="68580" marT="0" marB="0" anchor="b"/>
                </a:tc>
                <a:extLst>
                  <a:ext uri="{0D108BD9-81ED-4DB2-BD59-A6C34878D82A}">
                    <a16:rowId xmlns:a16="http://schemas.microsoft.com/office/drawing/2014/main" val="10001"/>
                  </a:ext>
                </a:extLst>
              </a:tr>
              <a:tr h="725447">
                <a:tc>
                  <a:txBody>
                    <a:bodyPr/>
                    <a:lstStyle/>
                    <a:p>
                      <a:pPr marL="342900" marR="0" lvl="0" indent="-342900" algn="l">
                        <a:lnSpc>
                          <a:spcPct val="115000"/>
                        </a:lnSpc>
                        <a:spcBef>
                          <a:spcPts val="0"/>
                        </a:spcBef>
                        <a:spcAft>
                          <a:spcPts val="0"/>
                        </a:spcAft>
                        <a:buFont typeface="Wingdings"/>
                        <a:buChar char=""/>
                      </a:pPr>
                      <a:r>
                        <a:rPr lang="en-US" sz="1000" dirty="0">
                          <a:effectLst/>
                        </a:rPr>
                        <a:t>TYPICALLY ALL CUSTOM ENGRAVED LOGOS REQUIRE AN ADDITIONAL CHARGE OF $5.00 EACH, HOWEVER, DUE TO COMPLEXITY OF GRAPHICS, CUSTOM GRAPHICS AND LOGOS SHALL BE QUOTED SEPARATELY</a:t>
                      </a:r>
                      <a:endParaRPr lang="en-US" sz="1000" dirty="0">
                        <a:effectLst/>
                        <a:latin typeface="Calibri"/>
                        <a:ea typeface="Calibri"/>
                        <a:cs typeface="Calibri"/>
                      </a:endParaRPr>
                    </a:p>
                  </a:txBody>
                  <a:tcPr marL="68580" marR="68580" marT="0" marB="0" anchor="b"/>
                </a:tc>
                <a:extLst>
                  <a:ext uri="{0D108BD9-81ED-4DB2-BD59-A6C34878D82A}">
                    <a16:rowId xmlns:a16="http://schemas.microsoft.com/office/drawing/2014/main" val="10002"/>
                  </a:ext>
                </a:extLst>
              </a:tr>
              <a:tr h="173259">
                <a:tc>
                  <a:txBody>
                    <a:bodyPr/>
                    <a:lstStyle/>
                    <a:p>
                      <a:pPr marL="342900" marR="0" lvl="0" indent="-342900" algn="l" defTabSz="1018824" rtl="0" eaLnBrk="1" fontAlgn="auto" latinLnBrk="0" hangingPunct="1">
                        <a:lnSpc>
                          <a:spcPct val="115000"/>
                        </a:lnSpc>
                        <a:spcBef>
                          <a:spcPts val="0"/>
                        </a:spcBef>
                        <a:spcAft>
                          <a:spcPts val="0"/>
                        </a:spcAft>
                        <a:buClrTx/>
                        <a:buSzTx/>
                        <a:buFont typeface="Wingdings"/>
                        <a:buChar char=""/>
                        <a:tabLst/>
                        <a:defRPr/>
                      </a:pPr>
                      <a:r>
                        <a:rPr lang="en-US" sz="1000" dirty="0">
                          <a:effectLst/>
                          <a:latin typeface="+mn-lt"/>
                          <a:ea typeface="+mn-ea"/>
                          <a:cs typeface="+mn-cs"/>
                        </a:rPr>
                        <a:t>4X8 and 8X8 Brick</a:t>
                      </a:r>
                      <a:r>
                        <a:rPr lang="en-US" sz="1000" baseline="0" dirty="0">
                          <a:effectLst/>
                          <a:latin typeface="+mn-lt"/>
                          <a:ea typeface="+mn-ea"/>
                          <a:cs typeface="+mn-cs"/>
                        </a:rPr>
                        <a:t> Arrays Require a custom quote</a:t>
                      </a:r>
                      <a:endParaRPr lang="en-US" sz="1000" dirty="0">
                        <a:effectLst/>
                        <a:latin typeface="Calibri"/>
                        <a:ea typeface="Calibri"/>
                        <a:cs typeface="Calibri"/>
                      </a:endParaRPr>
                    </a:p>
                  </a:txBody>
                  <a:tcPr marL="68580" marR="68580" marT="0" marB="0" anchor="b"/>
                </a:tc>
                <a:extLst>
                  <a:ext uri="{0D108BD9-81ED-4DB2-BD59-A6C34878D82A}">
                    <a16:rowId xmlns:a16="http://schemas.microsoft.com/office/drawing/2014/main" val="10003"/>
                  </a:ext>
                </a:extLst>
              </a:tr>
              <a:tr h="725447">
                <a:tc>
                  <a:txBody>
                    <a:bodyPr/>
                    <a:lstStyle/>
                    <a:p>
                      <a:pPr marL="342900" marR="0" lvl="0" indent="-342900" algn="l">
                        <a:lnSpc>
                          <a:spcPct val="115000"/>
                        </a:lnSpc>
                        <a:spcBef>
                          <a:spcPts val="0"/>
                        </a:spcBef>
                        <a:spcAft>
                          <a:spcPts val="0"/>
                        </a:spcAft>
                        <a:buFont typeface="Wingdings"/>
                        <a:buChar char=""/>
                      </a:pPr>
                      <a:r>
                        <a:rPr lang="en-US" sz="1000" dirty="0">
                          <a:effectLst/>
                        </a:rPr>
                        <a:t>AVERAGE PRICE FOR CUSTOM GRAPHIC IS $75.00; HOWEVER, DUE TO COMPLEXITY OF GRAPHICS, CUSTOMER GRAPHICS AND LOGOS SHALL BE QUOTED SEPARATELY</a:t>
                      </a:r>
                      <a:endParaRPr lang="en-US" sz="1000" dirty="0">
                        <a:effectLst/>
                        <a:latin typeface="Calibri"/>
                        <a:ea typeface="Calibri"/>
                        <a:cs typeface="Calibri"/>
                      </a:endParaRPr>
                    </a:p>
                  </a:txBody>
                  <a:tcPr marL="68580" marR="68580" marT="0" marB="0" anchor="b"/>
                </a:tc>
                <a:extLst>
                  <a:ext uri="{0D108BD9-81ED-4DB2-BD59-A6C34878D82A}">
                    <a16:rowId xmlns:a16="http://schemas.microsoft.com/office/drawing/2014/main" val="10004"/>
                  </a:ext>
                </a:extLst>
              </a:tr>
              <a:tr h="541384">
                <a:tc>
                  <a:txBody>
                    <a:bodyPr/>
                    <a:lstStyle/>
                    <a:p>
                      <a:pPr marL="342900" marR="0" lvl="0" indent="-342900" algn="l">
                        <a:lnSpc>
                          <a:spcPct val="115000"/>
                        </a:lnSpc>
                        <a:spcBef>
                          <a:spcPts val="0"/>
                        </a:spcBef>
                        <a:spcAft>
                          <a:spcPts val="0"/>
                        </a:spcAft>
                        <a:buFont typeface="Wingdings"/>
                        <a:buChar char=""/>
                      </a:pPr>
                      <a:r>
                        <a:rPr lang="en-US" sz="1000" dirty="0">
                          <a:effectLst/>
                        </a:rPr>
                        <a:t>GRAPHIC FILES ACCEPTED FOR LOGOS ARE:  JPG, PDF, CDR, EPS, TIFF, DXF, DWG (CAMERA READY ARTWORK IS PREFERRED) </a:t>
                      </a:r>
                      <a:endParaRPr lang="en-US" sz="1000" dirty="0">
                        <a:effectLst/>
                        <a:latin typeface="Calibri"/>
                        <a:ea typeface="Calibri"/>
                        <a:cs typeface="Calibri"/>
                      </a:endParaRPr>
                    </a:p>
                  </a:txBody>
                  <a:tcPr marL="68580" marR="68580" marT="0" marB="0" anchor="b"/>
                </a:tc>
                <a:extLst>
                  <a:ext uri="{0D108BD9-81ED-4DB2-BD59-A6C34878D82A}">
                    <a16:rowId xmlns:a16="http://schemas.microsoft.com/office/drawing/2014/main" val="10005"/>
                  </a:ext>
                </a:extLst>
              </a:tr>
              <a:tr h="173259">
                <a:tc>
                  <a:txBody>
                    <a:bodyPr/>
                    <a:lstStyle/>
                    <a:p>
                      <a:pPr marL="342900" marR="0" lvl="0" indent="-342900" algn="l">
                        <a:lnSpc>
                          <a:spcPct val="115000"/>
                        </a:lnSpc>
                        <a:spcBef>
                          <a:spcPts val="0"/>
                        </a:spcBef>
                        <a:spcAft>
                          <a:spcPts val="0"/>
                        </a:spcAft>
                        <a:buFont typeface="Wingdings"/>
                        <a:buChar char=""/>
                      </a:pPr>
                      <a:r>
                        <a:rPr lang="en-US" sz="1000" dirty="0">
                          <a:effectLst/>
                        </a:rPr>
                        <a:t>EXPEDITING IS AVAILABLE CONTACT  FUNDRAISING BRICK</a:t>
                      </a:r>
                      <a:endParaRPr lang="en-US" sz="1000" dirty="0">
                        <a:effectLst/>
                        <a:latin typeface="Calibri"/>
                        <a:ea typeface="Calibri"/>
                        <a:cs typeface="Calibri"/>
                      </a:endParaRPr>
                    </a:p>
                  </a:txBody>
                  <a:tcPr marL="68580" marR="68580" marT="0" marB="0" anchor="b"/>
                </a:tc>
                <a:extLst>
                  <a:ext uri="{0D108BD9-81ED-4DB2-BD59-A6C34878D82A}">
                    <a16:rowId xmlns:a16="http://schemas.microsoft.com/office/drawing/2014/main" val="10006"/>
                  </a:ext>
                </a:extLst>
              </a:tr>
              <a:tr h="357322">
                <a:tc>
                  <a:txBody>
                    <a:bodyPr/>
                    <a:lstStyle/>
                    <a:p>
                      <a:pPr marL="342900" marR="0" lvl="0" indent="-342900" algn="l">
                        <a:lnSpc>
                          <a:spcPct val="115000"/>
                        </a:lnSpc>
                        <a:spcBef>
                          <a:spcPts val="0"/>
                        </a:spcBef>
                        <a:spcAft>
                          <a:spcPts val="0"/>
                        </a:spcAft>
                        <a:buFont typeface="Wingdings"/>
                        <a:buChar char=""/>
                      </a:pPr>
                      <a:r>
                        <a:rPr lang="en-US" sz="1000" dirty="0">
                          <a:effectLst/>
                        </a:rPr>
                        <a:t>AN ENGRAVED 4X8 SAMPLE SHALL BE FURNISHED UPON REQUEST AT NO ADDITIONAL CHARGE</a:t>
                      </a:r>
                      <a:endParaRPr lang="en-US" sz="1000" dirty="0">
                        <a:effectLst/>
                        <a:latin typeface="Calibri"/>
                        <a:ea typeface="Calibri"/>
                        <a:cs typeface="Calibri"/>
                      </a:endParaRPr>
                    </a:p>
                  </a:txBody>
                  <a:tcPr marL="68580" marR="68580" marT="0" marB="0" anchor="b"/>
                </a:tc>
                <a:extLst>
                  <a:ext uri="{0D108BD9-81ED-4DB2-BD59-A6C34878D82A}">
                    <a16:rowId xmlns:a16="http://schemas.microsoft.com/office/drawing/2014/main" val="10007"/>
                  </a:ext>
                </a:extLst>
              </a:tr>
              <a:tr h="2197948">
                <a:tc>
                  <a:txBody>
                    <a:bodyPr/>
                    <a:lstStyle/>
                    <a:p>
                      <a:pPr marL="342900" marR="0" lvl="0" indent="-342900" algn="l">
                        <a:lnSpc>
                          <a:spcPct val="115000"/>
                        </a:lnSpc>
                        <a:spcBef>
                          <a:spcPts val="0"/>
                        </a:spcBef>
                        <a:spcAft>
                          <a:spcPts val="0"/>
                        </a:spcAft>
                        <a:buFont typeface="Wingdings" panose="05000000000000000000" pitchFamily="2" charset="2"/>
                        <a:buChar char=""/>
                      </a:pPr>
                      <a:r>
                        <a:rPr lang="en-US" sz="1000" b="1" dirty="0">
                          <a:effectLst/>
                          <a:latin typeface="Century Gothic" panose="020B0502020202020204" pitchFamily="34" charset="0"/>
                          <a:ea typeface="Calibri" panose="020F0502020204030204" pitchFamily="34" charset="0"/>
                          <a:cs typeface="Arial" panose="020B0604020202020204" pitchFamily="34" charset="0"/>
                        </a:rPr>
                        <a:t>WE HAVE A $100 MINIMUM MERCHANDISE ORDER FEE WHICH WILL BE ENFORECED FOR ALL ORDERS.  IN ADDITIION THERE WILL BE A $25.00 SHIPPING FEE FOR ALL ORDERS UNDER $250.00</a:t>
                      </a:r>
                    </a:p>
                    <a:p>
                      <a:pPr marL="342900" marR="0" lvl="0" indent="-342900" algn="l">
                        <a:lnSpc>
                          <a:spcPct val="115000"/>
                        </a:lnSpc>
                        <a:spcBef>
                          <a:spcPts val="0"/>
                        </a:spcBef>
                        <a:spcAft>
                          <a:spcPts val="0"/>
                        </a:spcAft>
                        <a:buFont typeface="Wingdings" panose="05000000000000000000" pitchFamily="2" charset="2"/>
                        <a:buChar char=""/>
                      </a:pPr>
                      <a:r>
                        <a:rPr lang="en-US" sz="1000" b="1" kern="1200" dirty="0">
                          <a:solidFill>
                            <a:schemeClr val="lt1"/>
                          </a:solidFill>
                          <a:effectLst/>
                          <a:latin typeface="+mn-lt"/>
                          <a:ea typeface="+mn-ea"/>
                          <a:cs typeface="+mn-cs"/>
                        </a:rPr>
                        <a:t>IF YOU REQUIRE A LIFT GATE, THERE IS A $75.00 ADDITIONAL CHARGE PER DELIVERY. IF YOU REQUIRE AN APPOINTMENT FOR THE DELIVERY THERE IS A $40.00 ADDITIONAL CHARGE PER DELIVERY. ALL OTHER SHIPPING COSTS ARE INCLUDED IN THE PRICE OF THE BRICKS AND TILES FOR ALL ORDERS OVER $250.00.  MERCHANDISE ORDERS UNDER $250.00 WILL BE SUBJECT TO A $25.00 SHIPPING CHARGE.</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8"/>
                  </a:ext>
                </a:extLst>
              </a:tr>
            </a:tbl>
          </a:graphicData>
        </a:graphic>
      </p:graphicFrame>
      <p:sp>
        <p:nvSpPr>
          <p:cNvPr id="25" name="Rectangle 7"/>
          <p:cNvSpPr>
            <a:spLocks noChangeArrowheads="1"/>
          </p:cNvSpPr>
          <p:nvPr/>
        </p:nvSpPr>
        <p:spPr bwMode="auto">
          <a:xfrm>
            <a:off x="6324600" y="646436"/>
            <a:ext cx="35814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ADDITIONAL DETAILS:</a:t>
            </a:r>
            <a:endParaRPr kumimoji="0" lang="en-US" altLang="en-US" sz="11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1334809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0072370" cy="453458"/>
          </a:xfrm>
          <a:prstGeom prst="rect">
            <a:avLst/>
          </a:prstGeom>
          <a:noFill/>
        </p:spPr>
        <p:txBody>
          <a:bodyPr wrap="square" lIns="101882" tIns="50941" rIns="101882" bIns="50941" rtlCol="0">
            <a:spAutoFit/>
          </a:bodyPr>
          <a:lstStyle/>
          <a:p>
            <a:pPr algn="ctr"/>
            <a:r>
              <a:rPr lang="en-US" sz="2200" b="1" dirty="0">
                <a:latin typeface="ZapfHumnst BT" pitchFamily="34" charset="0"/>
              </a:rPr>
              <a:t>Tile Pricing (Quarry &amp; Glass)</a:t>
            </a:r>
            <a:endParaRPr lang="en-US" sz="700" b="1" dirty="0">
              <a:latin typeface="ZapfHumnst BT"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82302585"/>
              </p:ext>
            </p:extLst>
          </p:nvPr>
        </p:nvGraphicFramePr>
        <p:xfrm>
          <a:off x="1581150" y="3143485"/>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TILE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LINES OF TEXT</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$21.00</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$19.00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$18.00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01496510"/>
              </p:ext>
            </p:extLst>
          </p:nvPr>
        </p:nvGraphicFramePr>
        <p:xfrm>
          <a:off x="1600200" y="1931270"/>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TILE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LINES OF TEXT</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5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$25.00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5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$22.00</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5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5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27655402"/>
              </p:ext>
            </p:extLst>
          </p:nvPr>
        </p:nvGraphicFramePr>
        <p:xfrm>
          <a:off x="1600200" y="731110"/>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a:effectLst/>
                        </a:rPr>
                        <a:t>TILE QUANTITY</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LINES OF TEXT</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$36.00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$32.00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sp>
        <p:nvSpPr>
          <p:cNvPr id="9" name="Rectangle 1"/>
          <p:cNvSpPr>
            <a:spLocks noChangeArrowheads="1"/>
          </p:cNvSpPr>
          <p:nvPr/>
        </p:nvSpPr>
        <p:spPr bwMode="auto">
          <a:xfrm>
            <a:off x="2819400" y="2914885"/>
            <a:ext cx="39388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38175" algn="l"/>
              </a:tabLst>
              <a:defRPr>
                <a:solidFill>
                  <a:schemeClr val="tx1"/>
                </a:solidFill>
                <a:latin typeface="Arial" pitchFamily="34" charset="0"/>
                <a:cs typeface="Arial" pitchFamily="34" charset="0"/>
              </a:defRPr>
            </a:lvl1pPr>
            <a:lvl2pPr marL="457200" fontAlgn="base">
              <a:spcBef>
                <a:spcPct val="0"/>
              </a:spcBef>
              <a:spcAft>
                <a:spcPct val="0"/>
              </a:spcAft>
              <a:tabLst>
                <a:tab pos="638175" algn="l"/>
              </a:tabLst>
              <a:defRPr>
                <a:solidFill>
                  <a:schemeClr val="tx1"/>
                </a:solidFill>
                <a:latin typeface="Arial" pitchFamily="34" charset="0"/>
                <a:cs typeface="Arial" pitchFamily="34" charset="0"/>
              </a:defRPr>
            </a:lvl2pPr>
            <a:lvl3pPr marL="914400" fontAlgn="base">
              <a:spcBef>
                <a:spcPct val="0"/>
              </a:spcBef>
              <a:spcAft>
                <a:spcPct val="0"/>
              </a:spcAft>
              <a:tabLst>
                <a:tab pos="638175" algn="l"/>
              </a:tabLst>
              <a:defRPr>
                <a:solidFill>
                  <a:schemeClr val="tx1"/>
                </a:solidFill>
                <a:latin typeface="Arial" pitchFamily="34" charset="0"/>
                <a:cs typeface="Arial" pitchFamily="34" charset="0"/>
              </a:defRPr>
            </a:lvl3pPr>
            <a:lvl4pPr marL="1371600" fontAlgn="base">
              <a:spcBef>
                <a:spcPct val="0"/>
              </a:spcBef>
              <a:spcAft>
                <a:spcPct val="0"/>
              </a:spcAft>
              <a:tabLst>
                <a:tab pos="638175" algn="l"/>
              </a:tabLst>
              <a:defRPr>
                <a:solidFill>
                  <a:schemeClr val="tx1"/>
                </a:solidFill>
                <a:latin typeface="Arial" pitchFamily="34" charset="0"/>
                <a:cs typeface="Arial" pitchFamily="34" charset="0"/>
              </a:defRPr>
            </a:lvl4pPr>
            <a:lvl5pPr marL="1828800" fontAlgn="base">
              <a:spcBef>
                <a:spcPct val="0"/>
              </a:spcBef>
              <a:spcAft>
                <a:spcPct val="0"/>
              </a:spcAft>
              <a:tabLst>
                <a:tab pos="638175" algn="l"/>
              </a:tabLst>
              <a:defRPr>
                <a:solidFill>
                  <a:schemeClr val="tx1"/>
                </a:solidFill>
                <a:latin typeface="Arial" pitchFamily="34" charset="0"/>
                <a:cs typeface="Arial" pitchFamily="34" charset="0"/>
              </a:defRPr>
            </a:lvl5pPr>
            <a:lvl6pPr marL="2286000" fontAlgn="base">
              <a:spcBef>
                <a:spcPct val="0"/>
              </a:spcBef>
              <a:spcAft>
                <a:spcPct val="0"/>
              </a:spcAft>
              <a:tabLst>
                <a:tab pos="638175" algn="l"/>
              </a:tabLst>
              <a:defRPr>
                <a:solidFill>
                  <a:schemeClr val="tx1"/>
                </a:solidFill>
                <a:latin typeface="Arial" pitchFamily="34" charset="0"/>
                <a:cs typeface="Arial" pitchFamily="34" charset="0"/>
              </a:defRPr>
            </a:lvl6pPr>
            <a:lvl7pPr marL="2743200" fontAlgn="base">
              <a:spcBef>
                <a:spcPct val="0"/>
              </a:spcBef>
              <a:spcAft>
                <a:spcPct val="0"/>
              </a:spcAft>
              <a:tabLst>
                <a:tab pos="638175" algn="l"/>
              </a:tabLst>
              <a:defRPr>
                <a:solidFill>
                  <a:schemeClr val="tx1"/>
                </a:solidFill>
                <a:latin typeface="Arial" pitchFamily="34" charset="0"/>
                <a:cs typeface="Arial" pitchFamily="34" charset="0"/>
              </a:defRPr>
            </a:lvl7pPr>
            <a:lvl8pPr marL="3200400" fontAlgn="base">
              <a:spcBef>
                <a:spcPct val="0"/>
              </a:spcBef>
              <a:spcAft>
                <a:spcPct val="0"/>
              </a:spcAft>
              <a:tabLst>
                <a:tab pos="638175" algn="l"/>
              </a:tabLst>
              <a:defRPr>
                <a:solidFill>
                  <a:schemeClr val="tx1"/>
                </a:solidFill>
                <a:latin typeface="Arial" pitchFamily="34" charset="0"/>
                <a:cs typeface="Arial" pitchFamily="34" charset="0"/>
              </a:defRPr>
            </a:lvl8pPr>
            <a:lvl9pPr marL="3657600" fontAlgn="base">
              <a:spcBef>
                <a:spcPct val="0"/>
              </a:spcBef>
              <a:spcAft>
                <a:spcPct val="0"/>
              </a:spcAft>
              <a:tabLst>
                <a:tab pos="638175" algn="l"/>
              </a:tabLs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38175" algn="l"/>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SIZE 8” X 8” X 7/16” QUARRY TILE – 20 CHARACTERS LINE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754413256"/>
              </p:ext>
            </p:extLst>
          </p:nvPr>
        </p:nvGraphicFramePr>
        <p:xfrm>
          <a:off x="1619250" y="4286485"/>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TILE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LINES OF TEXT</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$25.00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$22.50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02721360"/>
              </p:ext>
            </p:extLst>
          </p:nvPr>
        </p:nvGraphicFramePr>
        <p:xfrm>
          <a:off x="1600200" y="5498700"/>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TILE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LINES OF TEXT</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3 LINES OF TEXT / 20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$35.00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3 LINES OF TEXT / 20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$32.50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3 LINES OF TEXT / 20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207869690"/>
              </p:ext>
            </p:extLst>
          </p:nvPr>
        </p:nvGraphicFramePr>
        <p:xfrm>
          <a:off x="1619250" y="6724885"/>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TILE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LINES OF TEXT</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$45.00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$42.50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6 LINES OF TEXT / 15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sp>
        <p:nvSpPr>
          <p:cNvPr id="23" name="Rectangle 2"/>
          <p:cNvSpPr>
            <a:spLocks noChangeArrowheads="1"/>
          </p:cNvSpPr>
          <p:nvPr/>
        </p:nvSpPr>
        <p:spPr bwMode="auto">
          <a:xfrm>
            <a:off x="3843360" y="4084570"/>
            <a:ext cx="21643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38175" algn="l"/>
              </a:tabLst>
              <a:defRPr>
                <a:solidFill>
                  <a:schemeClr val="tx1"/>
                </a:solidFill>
                <a:latin typeface="Arial" pitchFamily="34" charset="0"/>
                <a:cs typeface="Arial" pitchFamily="34" charset="0"/>
              </a:defRPr>
            </a:lvl1pPr>
            <a:lvl2pPr marL="457200" fontAlgn="base">
              <a:spcBef>
                <a:spcPct val="0"/>
              </a:spcBef>
              <a:spcAft>
                <a:spcPct val="0"/>
              </a:spcAft>
              <a:tabLst>
                <a:tab pos="638175" algn="l"/>
              </a:tabLst>
              <a:defRPr>
                <a:solidFill>
                  <a:schemeClr val="tx1"/>
                </a:solidFill>
                <a:latin typeface="Arial" pitchFamily="34" charset="0"/>
                <a:cs typeface="Arial" pitchFamily="34" charset="0"/>
              </a:defRPr>
            </a:lvl2pPr>
            <a:lvl3pPr marL="914400" fontAlgn="base">
              <a:spcBef>
                <a:spcPct val="0"/>
              </a:spcBef>
              <a:spcAft>
                <a:spcPct val="0"/>
              </a:spcAft>
              <a:tabLst>
                <a:tab pos="638175" algn="l"/>
              </a:tabLst>
              <a:defRPr>
                <a:solidFill>
                  <a:schemeClr val="tx1"/>
                </a:solidFill>
                <a:latin typeface="Arial" pitchFamily="34" charset="0"/>
                <a:cs typeface="Arial" pitchFamily="34" charset="0"/>
              </a:defRPr>
            </a:lvl3pPr>
            <a:lvl4pPr marL="1371600" fontAlgn="base">
              <a:spcBef>
                <a:spcPct val="0"/>
              </a:spcBef>
              <a:spcAft>
                <a:spcPct val="0"/>
              </a:spcAft>
              <a:tabLst>
                <a:tab pos="638175" algn="l"/>
              </a:tabLst>
              <a:defRPr>
                <a:solidFill>
                  <a:schemeClr val="tx1"/>
                </a:solidFill>
                <a:latin typeface="Arial" pitchFamily="34" charset="0"/>
                <a:cs typeface="Arial" pitchFamily="34" charset="0"/>
              </a:defRPr>
            </a:lvl4pPr>
            <a:lvl5pPr marL="1828800" fontAlgn="base">
              <a:spcBef>
                <a:spcPct val="0"/>
              </a:spcBef>
              <a:spcAft>
                <a:spcPct val="0"/>
              </a:spcAft>
              <a:tabLst>
                <a:tab pos="638175" algn="l"/>
              </a:tabLst>
              <a:defRPr>
                <a:solidFill>
                  <a:schemeClr val="tx1"/>
                </a:solidFill>
                <a:latin typeface="Arial" pitchFamily="34" charset="0"/>
                <a:cs typeface="Arial" pitchFamily="34" charset="0"/>
              </a:defRPr>
            </a:lvl5pPr>
            <a:lvl6pPr marL="2286000" fontAlgn="base">
              <a:spcBef>
                <a:spcPct val="0"/>
              </a:spcBef>
              <a:spcAft>
                <a:spcPct val="0"/>
              </a:spcAft>
              <a:tabLst>
                <a:tab pos="638175" algn="l"/>
              </a:tabLst>
              <a:defRPr>
                <a:solidFill>
                  <a:schemeClr val="tx1"/>
                </a:solidFill>
                <a:latin typeface="Arial" pitchFamily="34" charset="0"/>
                <a:cs typeface="Arial" pitchFamily="34" charset="0"/>
              </a:defRPr>
            </a:lvl6pPr>
            <a:lvl7pPr marL="2743200" fontAlgn="base">
              <a:spcBef>
                <a:spcPct val="0"/>
              </a:spcBef>
              <a:spcAft>
                <a:spcPct val="0"/>
              </a:spcAft>
              <a:tabLst>
                <a:tab pos="638175" algn="l"/>
              </a:tabLst>
              <a:defRPr>
                <a:solidFill>
                  <a:schemeClr val="tx1"/>
                </a:solidFill>
                <a:latin typeface="Arial" pitchFamily="34" charset="0"/>
                <a:cs typeface="Arial" pitchFamily="34" charset="0"/>
              </a:defRPr>
            </a:lvl7pPr>
            <a:lvl8pPr marL="3200400" fontAlgn="base">
              <a:spcBef>
                <a:spcPct val="0"/>
              </a:spcBef>
              <a:spcAft>
                <a:spcPct val="0"/>
              </a:spcAft>
              <a:tabLst>
                <a:tab pos="638175" algn="l"/>
              </a:tabLst>
              <a:defRPr>
                <a:solidFill>
                  <a:schemeClr val="tx1"/>
                </a:solidFill>
                <a:latin typeface="Arial" pitchFamily="34" charset="0"/>
                <a:cs typeface="Arial" pitchFamily="34" charset="0"/>
              </a:defRPr>
            </a:lvl8pPr>
            <a:lvl9pPr marL="3657600" fontAlgn="base">
              <a:spcBef>
                <a:spcPct val="0"/>
              </a:spcBef>
              <a:spcAft>
                <a:spcPct val="0"/>
              </a:spcAft>
              <a:tabLst>
                <a:tab pos="6381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38175" algn="l"/>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SIZE 3” X 6” X 1/4” GLASS TILE</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p:txBody>
      </p:sp>
      <p:sp>
        <p:nvSpPr>
          <p:cNvPr id="24" name="Rectangle 1"/>
          <p:cNvSpPr>
            <a:spLocks noChangeArrowheads="1"/>
          </p:cNvSpPr>
          <p:nvPr/>
        </p:nvSpPr>
        <p:spPr bwMode="auto">
          <a:xfrm>
            <a:off x="3733800" y="469500"/>
            <a:ext cx="237436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38175" algn="l"/>
              </a:tabLst>
              <a:defRPr>
                <a:solidFill>
                  <a:schemeClr val="tx1"/>
                </a:solidFill>
                <a:latin typeface="Arial" pitchFamily="34" charset="0"/>
                <a:cs typeface="Arial" pitchFamily="34" charset="0"/>
              </a:defRPr>
            </a:lvl1pPr>
            <a:lvl2pPr marL="457200" fontAlgn="base">
              <a:spcBef>
                <a:spcPct val="0"/>
              </a:spcBef>
              <a:spcAft>
                <a:spcPct val="0"/>
              </a:spcAft>
              <a:tabLst>
                <a:tab pos="638175" algn="l"/>
              </a:tabLst>
              <a:defRPr>
                <a:solidFill>
                  <a:schemeClr val="tx1"/>
                </a:solidFill>
                <a:latin typeface="Arial" pitchFamily="34" charset="0"/>
                <a:cs typeface="Arial" pitchFamily="34" charset="0"/>
              </a:defRPr>
            </a:lvl2pPr>
            <a:lvl3pPr marL="914400" fontAlgn="base">
              <a:spcBef>
                <a:spcPct val="0"/>
              </a:spcBef>
              <a:spcAft>
                <a:spcPct val="0"/>
              </a:spcAft>
              <a:tabLst>
                <a:tab pos="638175" algn="l"/>
              </a:tabLst>
              <a:defRPr>
                <a:solidFill>
                  <a:schemeClr val="tx1"/>
                </a:solidFill>
                <a:latin typeface="Arial" pitchFamily="34" charset="0"/>
                <a:cs typeface="Arial" pitchFamily="34" charset="0"/>
              </a:defRPr>
            </a:lvl3pPr>
            <a:lvl4pPr marL="1371600" fontAlgn="base">
              <a:spcBef>
                <a:spcPct val="0"/>
              </a:spcBef>
              <a:spcAft>
                <a:spcPct val="0"/>
              </a:spcAft>
              <a:tabLst>
                <a:tab pos="638175" algn="l"/>
              </a:tabLst>
              <a:defRPr>
                <a:solidFill>
                  <a:schemeClr val="tx1"/>
                </a:solidFill>
                <a:latin typeface="Arial" pitchFamily="34" charset="0"/>
                <a:cs typeface="Arial" pitchFamily="34" charset="0"/>
              </a:defRPr>
            </a:lvl4pPr>
            <a:lvl5pPr marL="1828800" fontAlgn="base">
              <a:spcBef>
                <a:spcPct val="0"/>
              </a:spcBef>
              <a:spcAft>
                <a:spcPct val="0"/>
              </a:spcAft>
              <a:tabLst>
                <a:tab pos="638175" algn="l"/>
              </a:tabLst>
              <a:defRPr>
                <a:solidFill>
                  <a:schemeClr val="tx1"/>
                </a:solidFill>
                <a:latin typeface="Arial" pitchFamily="34" charset="0"/>
                <a:cs typeface="Arial" pitchFamily="34" charset="0"/>
              </a:defRPr>
            </a:lvl5pPr>
            <a:lvl6pPr marL="2286000" fontAlgn="base">
              <a:spcBef>
                <a:spcPct val="0"/>
              </a:spcBef>
              <a:spcAft>
                <a:spcPct val="0"/>
              </a:spcAft>
              <a:tabLst>
                <a:tab pos="638175" algn="l"/>
              </a:tabLst>
              <a:defRPr>
                <a:solidFill>
                  <a:schemeClr val="tx1"/>
                </a:solidFill>
                <a:latin typeface="Arial" pitchFamily="34" charset="0"/>
                <a:cs typeface="Arial" pitchFamily="34" charset="0"/>
              </a:defRPr>
            </a:lvl6pPr>
            <a:lvl7pPr marL="2743200" fontAlgn="base">
              <a:spcBef>
                <a:spcPct val="0"/>
              </a:spcBef>
              <a:spcAft>
                <a:spcPct val="0"/>
              </a:spcAft>
              <a:tabLst>
                <a:tab pos="638175" algn="l"/>
              </a:tabLst>
              <a:defRPr>
                <a:solidFill>
                  <a:schemeClr val="tx1"/>
                </a:solidFill>
                <a:latin typeface="Arial" pitchFamily="34" charset="0"/>
                <a:cs typeface="Arial" pitchFamily="34" charset="0"/>
              </a:defRPr>
            </a:lvl7pPr>
            <a:lvl8pPr marL="3200400" fontAlgn="base">
              <a:spcBef>
                <a:spcPct val="0"/>
              </a:spcBef>
              <a:spcAft>
                <a:spcPct val="0"/>
              </a:spcAft>
              <a:tabLst>
                <a:tab pos="638175" algn="l"/>
              </a:tabLst>
              <a:defRPr>
                <a:solidFill>
                  <a:schemeClr val="tx1"/>
                </a:solidFill>
                <a:latin typeface="Arial" pitchFamily="34" charset="0"/>
                <a:cs typeface="Arial" pitchFamily="34" charset="0"/>
              </a:defRPr>
            </a:lvl8pPr>
            <a:lvl9pPr marL="3657600" fontAlgn="base">
              <a:spcBef>
                <a:spcPct val="0"/>
              </a:spcBef>
              <a:spcAft>
                <a:spcPct val="0"/>
              </a:spcAft>
              <a:tabLst>
                <a:tab pos="6381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38175" algn="l"/>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SIZE 4” X 8” X 7/16” QUARRY TILE</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p:txBody>
      </p:sp>
      <p:sp>
        <p:nvSpPr>
          <p:cNvPr id="25" name="Rectangle 1"/>
          <p:cNvSpPr>
            <a:spLocks noChangeArrowheads="1"/>
          </p:cNvSpPr>
          <p:nvPr/>
        </p:nvSpPr>
        <p:spPr bwMode="auto">
          <a:xfrm>
            <a:off x="3652417" y="1731249"/>
            <a:ext cx="237436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38175" algn="l"/>
              </a:tabLst>
              <a:defRPr>
                <a:solidFill>
                  <a:schemeClr val="tx1"/>
                </a:solidFill>
                <a:latin typeface="Arial" pitchFamily="34" charset="0"/>
                <a:cs typeface="Arial" pitchFamily="34" charset="0"/>
              </a:defRPr>
            </a:lvl1pPr>
            <a:lvl2pPr marL="457200" fontAlgn="base">
              <a:spcBef>
                <a:spcPct val="0"/>
              </a:spcBef>
              <a:spcAft>
                <a:spcPct val="0"/>
              </a:spcAft>
              <a:tabLst>
                <a:tab pos="638175" algn="l"/>
              </a:tabLst>
              <a:defRPr>
                <a:solidFill>
                  <a:schemeClr val="tx1"/>
                </a:solidFill>
                <a:latin typeface="Arial" pitchFamily="34" charset="0"/>
                <a:cs typeface="Arial" pitchFamily="34" charset="0"/>
              </a:defRPr>
            </a:lvl2pPr>
            <a:lvl3pPr marL="914400" fontAlgn="base">
              <a:spcBef>
                <a:spcPct val="0"/>
              </a:spcBef>
              <a:spcAft>
                <a:spcPct val="0"/>
              </a:spcAft>
              <a:tabLst>
                <a:tab pos="638175" algn="l"/>
              </a:tabLst>
              <a:defRPr>
                <a:solidFill>
                  <a:schemeClr val="tx1"/>
                </a:solidFill>
                <a:latin typeface="Arial" pitchFamily="34" charset="0"/>
                <a:cs typeface="Arial" pitchFamily="34" charset="0"/>
              </a:defRPr>
            </a:lvl3pPr>
            <a:lvl4pPr marL="1371600" fontAlgn="base">
              <a:spcBef>
                <a:spcPct val="0"/>
              </a:spcBef>
              <a:spcAft>
                <a:spcPct val="0"/>
              </a:spcAft>
              <a:tabLst>
                <a:tab pos="638175" algn="l"/>
              </a:tabLst>
              <a:defRPr>
                <a:solidFill>
                  <a:schemeClr val="tx1"/>
                </a:solidFill>
                <a:latin typeface="Arial" pitchFamily="34" charset="0"/>
                <a:cs typeface="Arial" pitchFamily="34" charset="0"/>
              </a:defRPr>
            </a:lvl4pPr>
            <a:lvl5pPr marL="1828800" fontAlgn="base">
              <a:spcBef>
                <a:spcPct val="0"/>
              </a:spcBef>
              <a:spcAft>
                <a:spcPct val="0"/>
              </a:spcAft>
              <a:tabLst>
                <a:tab pos="638175" algn="l"/>
              </a:tabLst>
              <a:defRPr>
                <a:solidFill>
                  <a:schemeClr val="tx1"/>
                </a:solidFill>
                <a:latin typeface="Arial" pitchFamily="34" charset="0"/>
                <a:cs typeface="Arial" pitchFamily="34" charset="0"/>
              </a:defRPr>
            </a:lvl5pPr>
            <a:lvl6pPr marL="2286000" fontAlgn="base">
              <a:spcBef>
                <a:spcPct val="0"/>
              </a:spcBef>
              <a:spcAft>
                <a:spcPct val="0"/>
              </a:spcAft>
              <a:tabLst>
                <a:tab pos="638175" algn="l"/>
              </a:tabLst>
              <a:defRPr>
                <a:solidFill>
                  <a:schemeClr val="tx1"/>
                </a:solidFill>
                <a:latin typeface="Arial" pitchFamily="34" charset="0"/>
                <a:cs typeface="Arial" pitchFamily="34" charset="0"/>
              </a:defRPr>
            </a:lvl6pPr>
            <a:lvl7pPr marL="2743200" fontAlgn="base">
              <a:spcBef>
                <a:spcPct val="0"/>
              </a:spcBef>
              <a:spcAft>
                <a:spcPct val="0"/>
              </a:spcAft>
              <a:tabLst>
                <a:tab pos="638175" algn="l"/>
              </a:tabLst>
              <a:defRPr>
                <a:solidFill>
                  <a:schemeClr val="tx1"/>
                </a:solidFill>
                <a:latin typeface="Arial" pitchFamily="34" charset="0"/>
                <a:cs typeface="Arial" pitchFamily="34" charset="0"/>
              </a:defRPr>
            </a:lvl7pPr>
            <a:lvl8pPr marL="3200400" fontAlgn="base">
              <a:spcBef>
                <a:spcPct val="0"/>
              </a:spcBef>
              <a:spcAft>
                <a:spcPct val="0"/>
              </a:spcAft>
              <a:tabLst>
                <a:tab pos="638175" algn="l"/>
              </a:tabLst>
              <a:defRPr>
                <a:solidFill>
                  <a:schemeClr val="tx1"/>
                </a:solidFill>
                <a:latin typeface="Arial" pitchFamily="34" charset="0"/>
                <a:cs typeface="Arial" pitchFamily="34" charset="0"/>
              </a:defRPr>
            </a:lvl8pPr>
            <a:lvl9pPr marL="3657600" fontAlgn="base">
              <a:spcBef>
                <a:spcPct val="0"/>
              </a:spcBef>
              <a:spcAft>
                <a:spcPct val="0"/>
              </a:spcAft>
              <a:tabLst>
                <a:tab pos="638175" algn="l"/>
              </a:tabLs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38175" algn="l"/>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SIZE 6” X 6” X 7/16” QUARRY TILE</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p:txBody>
      </p:sp>
      <p:sp>
        <p:nvSpPr>
          <p:cNvPr id="26" name="Rectangle 2"/>
          <p:cNvSpPr>
            <a:spLocks noChangeArrowheads="1"/>
          </p:cNvSpPr>
          <p:nvPr/>
        </p:nvSpPr>
        <p:spPr bwMode="auto">
          <a:xfrm>
            <a:off x="3733800" y="5270100"/>
            <a:ext cx="21643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38175" algn="l"/>
              </a:tabLst>
              <a:defRPr>
                <a:solidFill>
                  <a:schemeClr val="tx1"/>
                </a:solidFill>
                <a:latin typeface="Arial" pitchFamily="34" charset="0"/>
                <a:cs typeface="Arial" pitchFamily="34" charset="0"/>
              </a:defRPr>
            </a:lvl1pPr>
            <a:lvl2pPr marL="457200" fontAlgn="base">
              <a:spcBef>
                <a:spcPct val="0"/>
              </a:spcBef>
              <a:spcAft>
                <a:spcPct val="0"/>
              </a:spcAft>
              <a:tabLst>
                <a:tab pos="638175" algn="l"/>
              </a:tabLst>
              <a:defRPr>
                <a:solidFill>
                  <a:schemeClr val="tx1"/>
                </a:solidFill>
                <a:latin typeface="Arial" pitchFamily="34" charset="0"/>
                <a:cs typeface="Arial" pitchFamily="34" charset="0"/>
              </a:defRPr>
            </a:lvl2pPr>
            <a:lvl3pPr marL="914400" fontAlgn="base">
              <a:spcBef>
                <a:spcPct val="0"/>
              </a:spcBef>
              <a:spcAft>
                <a:spcPct val="0"/>
              </a:spcAft>
              <a:tabLst>
                <a:tab pos="638175" algn="l"/>
              </a:tabLst>
              <a:defRPr>
                <a:solidFill>
                  <a:schemeClr val="tx1"/>
                </a:solidFill>
                <a:latin typeface="Arial" pitchFamily="34" charset="0"/>
                <a:cs typeface="Arial" pitchFamily="34" charset="0"/>
              </a:defRPr>
            </a:lvl3pPr>
            <a:lvl4pPr marL="1371600" fontAlgn="base">
              <a:spcBef>
                <a:spcPct val="0"/>
              </a:spcBef>
              <a:spcAft>
                <a:spcPct val="0"/>
              </a:spcAft>
              <a:tabLst>
                <a:tab pos="638175" algn="l"/>
              </a:tabLst>
              <a:defRPr>
                <a:solidFill>
                  <a:schemeClr val="tx1"/>
                </a:solidFill>
                <a:latin typeface="Arial" pitchFamily="34" charset="0"/>
                <a:cs typeface="Arial" pitchFamily="34" charset="0"/>
              </a:defRPr>
            </a:lvl4pPr>
            <a:lvl5pPr marL="1828800" fontAlgn="base">
              <a:spcBef>
                <a:spcPct val="0"/>
              </a:spcBef>
              <a:spcAft>
                <a:spcPct val="0"/>
              </a:spcAft>
              <a:tabLst>
                <a:tab pos="638175" algn="l"/>
              </a:tabLst>
              <a:defRPr>
                <a:solidFill>
                  <a:schemeClr val="tx1"/>
                </a:solidFill>
                <a:latin typeface="Arial" pitchFamily="34" charset="0"/>
                <a:cs typeface="Arial" pitchFamily="34" charset="0"/>
              </a:defRPr>
            </a:lvl5pPr>
            <a:lvl6pPr marL="2286000" fontAlgn="base">
              <a:spcBef>
                <a:spcPct val="0"/>
              </a:spcBef>
              <a:spcAft>
                <a:spcPct val="0"/>
              </a:spcAft>
              <a:tabLst>
                <a:tab pos="638175" algn="l"/>
              </a:tabLst>
              <a:defRPr>
                <a:solidFill>
                  <a:schemeClr val="tx1"/>
                </a:solidFill>
                <a:latin typeface="Arial" pitchFamily="34" charset="0"/>
                <a:cs typeface="Arial" pitchFamily="34" charset="0"/>
              </a:defRPr>
            </a:lvl6pPr>
            <a:lvl7pPr marL="2743200" fontAlgn="base">
              <a:spcBef>
                <a:spcPct val="0"/>
              </a:spcBef>
              <a:spcAft>
                <a:spcPct val="0"/>
              </a:spcAft>
              <a:tabLst>
                <a:tab pos="638175" algn="l"/>
              </a:tabLst>
              <a:defRPr>
                <a:solidFill>
                  <a:schemeClr val="tx1"/>
                </a:solidFill>
                <a:latin typeface="Arial" pitchFamily="34" charset="0"/>
                <a:cs typeface="Arial" pitchFamily="34" charset="0"/>
              </a:defRPr>
            </a:lvl7pPr>
            <a:lvl8pPr marL="3200400" fontAlgn="base">
              <a:spcBef>
                <a:spcPct val="0"/>
              </a:spcBef>
              <a:spcAft>
                <a:spcPct val="0"/>
              </a:spcAft>
              <a:tabLst>
                <a:tab pos="638175" algn="l"/>
              </a:tabLst>
              <a:defRPr>
                <a:solidFill>
                  <a:schemeClr val="tx1"/>
                </a:solidFill>
                <a:latin typeface="Arial" pitchFamily="34" charset="0"/>
                <a:cs typeface="Arial" pitchFamily="34" charset="0"/>
              </a:defRPr>
            </a:lvl8pPr>
            <a:lvl9pPr marL="3657600" fontAlgn="base">
              <a:spcBef>
                <a:spcPct val="0"/>
              </a:spcBef>
              <a:spcAft>
                <a:spcPct val="0"/>
              </a:spcAft>
              <a:tabLst>
                <a:tab pos="638175" algn="l"/>
              </a:tabLs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38175" algn="l"/>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SIZE 4” X 8” X 1/4” GLASS TILE</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p:txBody>
      </p:sp>
      <p:sp>
        <p:nvSpPr>
          <p:cNvPr id="27" name="Rectangle 2"/>
          <p:cNvSpPr>
            <a:spLocks noChangeArrowheads="1"/>
          </p:cNvSpPr>
          <p:nvPr/>
        </p:nvSpPr>
        <p:spPr bwMode="auto">
          <a:xfrm>
            <a:off x="3733800" y="6489300"/>
            <a:ext cx="21643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38175" algn="l"/>
              </a:tabLst>
              <a:defRPr>
                <a:solidFill>
                  <a:schemeClr val="tx1"/>
                </a:solidFill>
                <a:latin typeface="Arial" pitchFamily="34" charset="0"/>
                <a:cs typeface="Arial" pitchFamily="34" charset="0"/>
              </a:defRPr>
            </a:lvl1pPr>
            <a:lvl2pPr marL="457200" fontAlgn="base">
              <a:spcBef>
                <a:spcPct val="0"/>
              </a:spcBef>
              <a:spcAft>
                <a:spcPct val="0"/>
              </a:spcAft>
              <a:tabLst>
                <a:tab pos="638175" algn="l"/>
              </a:tabLst>
              <a:defRPr>
                <a:solidFill>
                  <a:schemeClr val="tx1"/>
                </a:solidFill>
                <a:latin typeface="Arial" pitchFamily="34" charset="0"/>
                <a:cs typeface="Arial" pitchFamily="34" charset="0"/>
              </a:defRPr>
            </a:lvl2pPr>
            <a:lvl3pPr marL="914400" fontAlgn="base">
              <a:spcBef>
                <a:spcPct val="0"/>
              </a:spcBef>
              <a:spcAft>
                <a:spcPct val="0"/>
              </a:spcAft>
              <a:tabLst>
                <a:tab pos="638175" algn="l"/>
              </a:tabLst>
              <a:defRPr>
                <a:solidFill>
                  <a:schemeClr val="tx1"/>
                </a:solidFill>
                <a:latin typeface="Arial" pitchFamily="34" charset="0"/>
                <a:cs typeface="Arial" pitchFamily="34" charset="0"/>
              </a:defRPr>
            </a:lvl3pPr>
            <a:lvl4pPr marL="1371600" fontAlgn="base">
              <a:spcBef>
                <a:spcPct val="0"/>
              </a:spcBef>
              <a:spcAft>
                <a:spcPct val="0"/>
              </a:spcAft>
              <a:tabLst>
                <a:tab pos="638175" algn="l"/>
              </a:tabLst>
              <a:defRPr>
                <a:solidFill>
                  <a:schemeClr val="tx1"/>
                </a:solidFill>
                <a:latin typeface="Arial" pitchFamily="34" charset="0"/>
                <a:cs typeface="Arial" pitchFamily="34" charset="0"/>
              </a:defRPr>
            </a:lvl4pPr>
            <a:lvl5pPr marL="1828800" fontAlgn="base">
              <a:spcBef>
                <a:spcPct val="0"/>
              </a:spcBef>
              <a:spcAft>
                <a:spcPct val="0"/>
              </a:spcAft>
              <a:tabLst>
                <a:tab pos="638175" algn="l"/>
              </a:tabLst>
              <a:defRPr>
                <a:solidFill>
                  <a:schemeClr val="tx1"/>
                </a:solidFill>
                <a:latin typeface="Arial" pitchFamily="34" charset="0"/>
                <a:cs typeface="Arial" pitchFamily="34" charset="0"/>
              </a:defRPr>
            </a:lvl5pPr>
            <a:lvl6pPr marL="2286000" fontAlgn="base">
              <a:spcBef>
                <a:spcPct val="0"/>
              </a:spcBef>
              <a:spcAft>
                <a:spcPct val="0"/>
              </a:spcAft>
              <a:tabLst>
                <a:tab pos="638175" algn="l"/>
              </a:tabLst>
              <a:defRPr>
                <a:solidFill>
                  <a:schemeClr val="tx1"/>
                </a:solidFill>
                <a:latin typeface="Arial" pitchFamily="34" charset="0"/>
                <a:cs typeface="Arial" pitchFamily="34" charset="0"/>
              </a:defRPr>
            </a:lvl6pPr>
            <a:lvl7pPr marL="2743200" fontAlgn="base">
              <a:spcBef>
                <a:spcPct val="0"/>
              </a:spcBef>
              <a:spcAft>
                <a:spcPct val="0"/>
              </a:spcAft>
              <a:tabLst>
                <a:tab pos="638175" algn="l"/>
              </a:tabLst>
              <a:defRPr>
                <a:solidFill>
                  <a:schemeClr val="tx1"/>
                </a:solidFill>
                <a:latin typeface="Arial" pitchFamily="34" charset="0"/>
                <a:cs typeface="Arial" pitchFamily="34" charset="0"/>
              </a:defRPr>
            </a:lvl7pPr>
            <a:lvl8pPr marL="3200400" fontAlgn="base">
              <a:spcBef>
                <a:spcPct val="0"/>
              </a:spcBef>
              <a:spcAft>
                <a:spcPct val="0"/>
              </a:spcAft>
              <a:tabLst>
                <a:tab pos="638175" algn="l"/>
              </a:tabLst>
              <a:defRPr>
                <a:solidFill>
                  <a:schemeClr val="tx1"/>
                </a:solidFill>
                <a:latin typeface="Arial" pitchFamily="34" charset="0"/>
                <a:cs typeface="Arial" pitchFamily="34" charset="0"/>
              </a:defRPr>
            </a:lvl8pPr>
            <a:lvl9pPr marL="3657600" fontAlgn="base">
              <a:spcBef>
                <a:spcPct val="0"/>
              </a:spcBef>
              <a:spcAft>
                <a:spcPct val="0"/>
              </a:spcAft>
              <a:tabLst>
                <a:tab pos="638175" algn="l"/>
              </a:tabLs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38175" algn="l"/>
              </a:tabLst>
            </a:pPr>
            <a:r>
              <a:rPr kumimoji="0" lang="en-US" altLang="en-US" sz="1100" b="1" i="0" u="none" strike="noStrike" cap="none" normalizeH="0" baseline="0" dirty="0">
                <a:ln>
                  <a:noFill/>
                </a:ln>
                <a:solidFill>
                  <a:schemeClr val="tx1"/>
                </a:solidFill>
                <a:effectLst/>
                <a:latin typeface="Century Gothic" pitchFamily="34" charset="0"/>
                <a:ea typeface="Calibri" pitchFamily="34" charset="0"/>
                <a:cs typeface="Arial" pitchFamily="34" charset="0"/>
              </a:rPr>
              <a:t>SIZE 6” X 6” X 1/4” GLASS TILE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2499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0072370" cy="453458"/>
          </a:xfrm>
          <a:prstGeom prst="rect">
            <a:avLst/>
          </a:prstGeom>
          <a:noFill/>
        </p:spPr>
        <p:txBody>
          <a:bodyPr wrap="square" lIns="101882" tIns="50941" rIns="101882" bIns="50941" rtlCol="0">
            <a:spAutoFit/>
          </a:bodyPr>
          <a:lstStyle/>
          <a:p>
            <a:pPr algn="ctr"/>
            <a:r>
              <a:rPr lang="en-US" sz="2200" b="1" dirty="0">
                <a:latin typeface="ZapfHumnst BT" pitchFamily="34" charset="0"/>
              </a:rPr>
              <a:t>Field Tile Pricing</a:t>
            </a:r>
            <a:endParaRPr lang="en-US" sz="700" b="1" dirty="0">
              <a:latin typeface="ZapfHumnst BT"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25829338"/>
              </p:ext>
            </p:extLst>
          </p:nvPr>
        </p:nvGraphicFramePr>
        <p:xfrm>
          <a:off x="1581150" y="914400"/>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TILE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LINES OF TEXT</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UNIT COST</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4 LINES OF TEXT / 15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$22.00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$18.00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dirty="0">
                          <a:effectLst/>
                        </a:rPr>
                        <a:t>OVER 1000</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0173979"/>
              </p:ext>
            </p:extLst>
          </p:nvPr>
        </p:nvGraphicFramePr>
        <p:xfrm>
          <a:off x="1581150" y="2057400"/>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TILE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LINES OF TEXT</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$22.00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$18.00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3 LINES OF TEXT / 20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29698149"/>
              </p:ext>
            </p:extLst>
          </p:nvPr>
        </p:nvGraphicFramePr>
        <p:xfrm>
          <a:off x="1581150" y="3207385"/>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TILE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LINES OF TEXT</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6 LINES OF TEXT / 15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$38.00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$36.00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6 LINES OF TEXT / 15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77085110"/>
              </p:ext>
            </p:extLst>
          </p:nvPr>
        </p:nvGraphicFramePr>
        <p:xfrm>
          <a:off x="1581150" y="4343400"/>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TILE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LINES OF TEXT</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$32.00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$28.00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4 LINES OF TEXT / 15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115328825"/>
              </p:ext>
            </p:extLst>
          </p:nvPr>
        </p:nvGraphicFramePr>
        <p:xfrm>
          <a:off x="1581150" y="5479415"/>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TILE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LINES OF TEXT</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$32.00</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 LINES OF TEXT / 20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$30.00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3 LINES OF TEXT / 20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$28.00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3 LINES OF TEXT / 20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65662906"/>
              </p:ext>
            </p:extLst>
          </p:nvPr>
        </p:nvGraphicFramePr>
        <p:xfrm>
          <a:off x="1581150" y="6615430"/>
          <a:ext cx="7029450" cy="963930"/>
        </p:xfrm>
        <a:graphic>
          <a:graphicData uri="http://schemas.openxmlformats.org/drawingml/2006/table">
            <a:tbl>
              <a:tblPr firstRow="1" firstCol="1" bandRow="1" bandCol="1">
                <a:tableStyleId>{5C22544A-7EE6-4342-B048-85BDC9FD1C3A}</a:tableStyleId>
              </a:tblPr>
              <a:tblGrid>
                <a:gridCol w="1428750">
                  <a:extLst>
                    <a:ext uri="{9D8B030D-6E8A-4147-A177-3AD203B41FA5}">
                      <a16:colId xmlns:a16="http://schemas.microsoft.com/office/drawing/2014/main" val="20000"/>
                    </a:ext>
                  </a:extLst>
                </a:gridCol>
                <a:gridCol w="34861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tblGrid>
              <a:tr h="171450">
                <a:tc>
                  <a:txBody>
                    <a:bodyPr/>
                    <a:lstStyle/>
                    <a:p>
                      <a:pPr marL="0" marR="0" algn="ctr">
                        <a:lnSpc>
                          <a:spcPct val="115000"/>
                        </a:lnSpc>
                        <a:spcBef>
                          <a:spcPts val="0"/>
                        </a:spcBef>
                        <a:spcAft>
                          <a:spcPts val="0"/>
                        </a:spcAft>
                        <a:tabLst>
                          <a:tab pos="638175" algn="l"/>
                        </a:tabLst>
                      </a:pPr>
                      <a:r>
                        <a:rPr lang="en-US" sz="1100" dirty="0">
                          <a:effectLst/>
                        </a:rPr>
                        <a:t>TILE QUANTITY</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LINES OF TEXT</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UNIT COST</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0"/>
                  </a:ext>
                </a:extLst>
              </a:tr>
              <a:tr h="171450">
                <a:tc>
                  <a:txBody>
                    <a:bodyPr/>
                    <a:lstStyle/>
                    <a:p>
                      <a:pPr marL="0" marR="0" algn="ctr">
                        <a:lnSpc>
                          <a:spcPct val="115000"/>
                        </a:lnSpc>
                        <a:spcBef>
                          <a:spcPts val="0"/>
                        </a:spcBef>
                        <a:spcAft>
                          <a:spcPts val="0"/>
                        </a:spcAft>
                        <a:tabLst>
                          <a:tab pos="638175" algn="l"/>
                        </a:tabLst>
                      </a:pPr>
                      <a:r>
                        <a:rPr lang="en-US" sz="1100">
                          <a:effectLst/>
                        </a:rPr>
                        <a:t>1 - 49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6 LINES OF TEXT / 15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$50.00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1"/>
                  </a:ext>
                </a:extLst>
              </a:tr>
              <a:tr h="171450">
                <a:tc>
                  <a:txBody>
                    <a:bodyPr/>
                    <a:lstStyle/>
                    <a:p>
                      <a:pPr marL="0" marR="0" algn="ctr">
                        <a:lnSpc>
                          <a:spcPct val="115000"/>
                        </a:lnSpc>
                        <a:spcBef>
                          <a:spcPts val="0"/>
                        </a:spcBef>
                        <a:spcAft>
                          <a:spcPts val="0"/>
                        </a:spcAft>
                        <a:tabLst>
                          <a:tab pos="638175" algn="l"/>
                        </a:tabLst>
                      </a:pPr>
                      <a:r>
                        <a:rPr lang="en-US" sz="1100">
                          <a:effectLst/>
                        </a:rPr>
                        <a:t>50-99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$48.00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2"/>
                  </a:ext>
                </a:extLst>
              </a:tr>
              <a:tr h="171450">
                <a:tc>
                  <a:txBody>
                    <a:bodyPr/>
                    <a:lstStyle/>
                    <a:p>
                      <a:pPr marL="0" marR="0" algn="ctr">
                        <a:lnSpc>
                          <a:spcPct val="115000"/>
                        </a:lnSpc>
                        <a:spcBef>
                          <a:spcPts val="0"/>
                        </a:spcBef>
                        <a:spcAft>
                          <a:spcPts val="0"/>
                        </a:spcAft>
                        <a:tabLst>
                          <a:tab pos="638175" algn="l"/>
                        </a:tabLst>
                      </a:pPr>
                      <a:r>
                        <a:rPr lang="en-US" sz="1100">
                          <a:effectLst/>
                        </a:rPr>
                        <a:t>100-999</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6 LINES OF TEXT / 15 CHARACTERS PER LINE</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a:effectLst/>
                        </a:rPr>
                        <a:t>$46.00</a:t>
                      </a:r>
                      <a:endParaRPr lang="en-US" sz="1100">
                        <a:effectLst/>
                        <a:latin typeface="Calibri"/>
                        <a:ea typeface="Calibri"/>
                        <a:cs typeface="Calibri"/>
                      </a:endParaRPr>
                    </a:p>
                  </a:txBody>
                  <a:tcPr marL="68580" marR="68580" marT="0" marB="0"/>
                </a:tc>
                <a:extLst>
                  <a:ext uri="{0D108BD9-81ED-4DB2-BD59-A6C34878D82A}">
                    <a16:rowId xmlns:a16="http://schemas.microsoft.com/office/drawing/2014/main" val="10003"/>
                  </a:ext>
                </a:extLst>
              </a:tr>
              <a:tr h="171450">
                <a:tc>
                  <a:txBody>
                    <a:bodyPr/>
                    <a:lstStyle/>
                    <a:p>
                      <a:pPr marL="0" marR="0" algn="ctr">
                        <a:lnSpc>
                          <a:spcPct val="115000"/>
                        </a:lnSpc>
                        <a:spcBef>
                          <a:spcPts val="0"/>
                        </a:spcBef>
                        <a:spcAft>
                          <a:spcPts val="0"/>
                        </a:spcAft>
                        <a:tabLst>
                          <a:tab pos="638175" algn="l"/>
                        </a:tabLst>
                      </a:pPr>
                      <a:r>
                        <a:rPr lang="en-US" sz="1100">
                          <a:effectLst/>
                        </a:rPr>
                        <a:t>OVER 1000</a:t>
                      </a:r>
                      <a:endParaRPr lang="en-US" sz="110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6 LINES OF TEXT / 15 CHARACTERS PER LINE</a:t>
                      </a:r>
                      <a:endParaRPr lang="en-US" sz="1100" dirty="0">
                        <a:effectLst/>
                        <a:latin typeface="Calibri"/>
                        <a:ea typeface="Calibri"/>
                        <a:cs typeface="Calibri"/>
                      </a:endParaRPr>
                    </a:p>
                  </a:txBody>
                  <a:tcPr marL="68580" marR="68580" marT="0" marB="0"/>
                </a:tc>
                <a:tc>
                  <a:txBody>
                    <a:bodyPr/>
                    <a:lstStyle/>
                    <a:p>
                      <a:pPr marL="0" marR="0" algn="ctr">
                        <a:lnSpc>
                          <a:spcPct val="115000"/>
                        </a:lnSpc>
                        <a:spcBef>
                          <a:spcPts val="0"/>
                        </a:spcBef>
                        <a:spcAft>
                          <a:spcPts val="0"/>
                        </a:spcAft>
                        <a:tabLst>
                          <a:tab pos="638175" algn="l"/>
                        </a:tabLst>
                      </a:pPr>
                      <a:r>
                        <a:rPr lang="en-US" sz="1100" dirty="0">
                          <a:effectLst/>
                        </a:rPr>
                        <a:t>CONTACT FB FOR QUOTE</a:t>
                      </a:r>
                      <a:endParaRPr lang="en-US" sz="1100" dirty="0">
                        <a:effectLst/>
                        <a:latin typeface="Calibri"/>
                        <a:ea typeface="Calibri"/>
                        <a:cs typeface="Calibri"/>
                      </a:endParaRPr>
                    </a:p>
                  </a:txBody>
                  <a:tcPr marL="68580" marR="68580" marT="0" marB="0"/>
                </a:tc>
                <a:extLst>
                  <a:ext uri="{0D108BD9-81ED-4DB2-BD59-A6C34878D82A}">
                    <a16:rowId xmlns:a16="http://schemas.microsoft.com/office/drawing/2014/main" val="10004"/>
                  </a:ext>
                </a:extLst>
              </a:tr>
            </a:tbl>
          </a:graphicData>
        </a:graphic>
      </p:graphicFrame>
      <p:sp>
        <p:nvSpPr>
          <p:cNvPr id="19" name="Rectangle 18"/>
          <p:cNvSpPr/>
          <p:nvPr/>
        </p:nvSpPr>
        <p:spPr>
          <a:xfrm>
            <a:off x="3028950" y="685800"/>
            <a:ext cx="3435686" cy="261610"/>
          </a:xfrm>
          <a:prstGeom prst="rect">
            <a:avLst/>
          </a:prstGeom>
        </p:spPr>
        <p:txBody>
          <a:bodyPr wrap="square">
            <a:spAutoFit/>
          </a:bodyPr>
          <a:lstStyle/>
          <a:p>
            <a:pPr lvl="0" algn="ctr" defTabSz="914400" fontAlgn="base">
              <a:spcBef>
                <a:spcPct val="0"/>
              </a:spcBef>
              <a:spcAft>
                <a:spcPct val="0"/>
              </a:spcAft>
              <a:tabLst>
                <a:tab pos="638175" algn="l"/>
              </a:tabLst>
            </a:pPr>
            <a:r>
              <a:rPr lang="en-US" altLang="en-US" sz="1100" b="1" dirty="0">
                <a:latin typeface="Century Gothic" pitchFamily="34" charset="0"/>
                <a:ea typeface="Calibri" pitchFamily="34" charset="0"/>
                <a:cs typeface="Arial" pitchFamily="34" charset="0"/>
              </a:rPr>
              <a:t>SIZE 4” X 4” X 7/32” FIELD TILE</a:t>
            </a:r>
            <a:endParaRPr lang="en-US" altLang="en-US" sz="1100" dirty="0">
              <a:latin typeface="Arial" pitchFamily="34" charset="0"/>
              <a:cs typeface="Arial" pitchFamily="34" charset="0"/>
            </a:endParaRPr>
          </a:p>
        </p:txBody>
      </p:sp>
      <p:sp>
        <p:nvSpPr>
          <p:cNvPr id="24" name="Rectangle 23"/>
          <p:cNvSpPr/>
          <p:nvPr/>
        </p:nvSpPr>
        <p:spPr>
          <a:xfrm>
            <a:off x="3028950" y="1828800"/>
            <a:ext cx="3435685" cy="261610"/>
          </a:xfrm>
          <a:prstGeom prst="rect">
            <a:avLst/>
          </a:prstGeom>
        </p:spPr>
        <p:txBody>
          <a:bodyPr wrap="square">
            <a:spAutoFit/>
          </a:bodyPr>
          <a:lstStyle/>
          <a:p>
            <a:pPr lvl="0" algn="ctr" defTabSz="914400" eaLnBrk="0" fontAlgn="base" hangingPunct="0">
              <a:spcBef>
                <a:spcPct val="0"/>
              </a:spcBef>
              <a:spcAft>
                <a:spcPct val="0"/>
              </a:spcAft>
              <a:tabLst>
                <a:tab pos="638175" algn="l"/>
              </a:tabLst>
            </a:pPr>
            <a:r>
              <a:rPr lang="en-US" altLang="en-US" sz="1100" b="1" dirty="0">
                <a:latin typeface="Century Gothic" pitchFamily="34" charset="0"/>
                <a:ea typeface="Calibri" pitchFamily="34" charset="0"/>
                <a:cs typeface="Arial" pitchFamily="34" charset="0"/>
              </a:rPr>
              <a:t>SIZE 3” X 6” X 7/32” FIELD TILE</a:t>
            </a:r>
            <a:endParaRPr lang="en-US" altLang="en-US" sz="600" dirty="0">
              <a:latin typeface="Arial" pitchFamily="34" charset="0"/>
              <a:cs typeface="Arial" pitchFamily="34" charset="0"/>
            </a:endParaRPr>
          </a:p>
        </p:txBody>
      </p:sp>
      <p:sp>
        <p:nvSpPr>
          <p:cNvPr id="25" name="Rectangle 24"/>
          <p:cNvSpPr/>
          <p:nvPr/>
        </p:nvSpPr>
        <p:spPr>
          <a:xfrm>
            <a:off x="3028950" y="3014990"/>
            <a:ext cx="3435686" cy="261610"/>
          </a:xfrm>
          <a:prstGeom prst="rect">
            <a:avLst/>
          </a:prstGeom>
        </p:spPr>
        <p:txBody>
          <a:bodyPr wrap="square">
            <a:spAutoFit/>
          </a:bodyPr>
          <a:lstStyle/>
          <a:p>
            <a:pPr lvl="0" algn="ctr" defTabSz="914400" eaLnBrk="0" fontAlgn="base" hangingPunct="0">
              <a:spcBef>
                <a:spcPct val="0"/>
              </a:spcBef>
              <a:spcAft>
                <a:spcPct val="0"/>
              </a:spcAft>
              <a:tabLst>
                <a:tab pos="638175" algn="l"/>
              </a:tabLst>
            </a:pPr>
            <a:r>
              <a:rPr lang="en-US" altLang="en-US" sz="1100" b="1" dirty="0">
                <a:latin typeface="Century Gothic" pitchFamily="34" charset="0"/>
                <a:ea typeface="Calibri" pitchFamily="34" charset="0"/>
                <a:cs typeface="Arial" pitchFamily="34" charset="0"/>
              </a:rPr>
              <a:t>SIZE 6” X 6” X 7/32” FIELD TILE</a:t>
            </a:r>
            <a:endParaRPr lang="en-US" altLang="en-US" sz="600" dirty="0">
              <a:latin typeface="Arial" pitchFamily="34" charset="0"/>
              <a:cs typeface="Arial" pitchFamily="34" charset="0"/>
            </a:endParaRPr>
          </a:p>
        </p:txBody>
      </p:sp>
      <p:sp>
        <p:nvSpPr>
          <p:cNvPr id="26" name="Rectangle 25"/>
          <p:cNvSpPr/>
          <p:nvPr/>
        </p:nvSpPr>
        <p:spPr>
          <a:xfrm>
            <a:off x="3028952" y="4114800"/>
            <a:ext cx="3435684" cy="261610"/>
          </a:xfrm>
          <a:prstGeom prst="rect">
            <a:avLst/>
          </a:prstGeom>
        </p:spPr>
        <p:txBody>
          <a:bodyPr wrap="square">
            <a:spAutoFit/>
          </a:bodyPr>
          <a:lstStyle/>
          <a:p>
            <a:pPr lvl="0" defTabSz="914400" eaLnBrk="0" fontAlgn="base" hangingPunct="0">
              <a:spcBef>
                <a:spcPct val="0"/>
              </a:spcBef>
              <a:spcAft>
                <a:spcPct val="0"/>
              </a:spcAft>
              <a:tabLst>
                <a:tab pos="638175" algn="l"/>
              </a:tabLst>
            </a:pPr>
            <a:r>
              <a:rPr lang="en-US" altLang="en-US" sz="1100" b="1" dirty="0">
                <a:latin typeface="Century Gothic" pitchFamily="34" charset="0"/>
                <a:ea typeface="Calibri" pitchFamily="34" charset="0"/>
                <a:cs typeface="Arial" pitchFamily="34" charset="0"/>
              </a:rPr>
              <a:t>SIZE 4” X 4” X 7/32” FIELD TILE PAINTED</a:t>
            </a:r>
            <a:endParaRPr lang="en-US" altLang="en-US" sz="600" dirty="0">
              <a:latin typeface="Arial" pitchFamily="34" charset="0"/>
              <a:cs typeface="Arial" pitchFamily="34" charset="0"/>
            </a:endParaRPr>
          </a:p>
        </p:txBody>
      </p:sp>
      <p:sp>
        <p:nvSpPr>
          <p:cNvPr id="29" name="Rectangle 28"/>
          <p:cNvSpPr/>
          <p:nvPr/>
        </p:nvSpPr>
        <p:spPr>
          <a:xfrm>
            <a:off x="3028951" y="5250815"/>
            <a:ext cx="3435684" cy="261610"/>
          </a:xfrm>
          <a:prstGeom prst="rect">
            <a:avLst/>
          </a:prstGeom>
        </p:spPr>
        <p:txBody>
          <a:bodyPr wrap="square">
            <a:spAutoFit/>
          </a:bodyPr>
          <a:lstStyle/>
          <a:p>
            <a:pPr defTabSz="914400" eaLnBrk="0" fontAlgn="base" hangingPunct="0">
              <a:spcBef>
                <a:spcPct val="0"/>
              </a:spcBef>
              <a:spcAft>
                <a:spcPct val="0"/>
              </a:spcAft>
              <a:tabLst>
                <a:tab pos="638175" algn="l"/>
              </a:tabLst>
            </a:pPr>
            <a:r>
              <a:rPr lang="en-US" altLang="en-US" sz="1100" b="1" dirty="0">
                <a:latin typeface="Century Gothic" pitchFamily="34" charset="0"/>
                <a:ea typeface="Calibri" pitchFamily="34" charset="0"/>
                <a:cs typeface="Arial" pitchFamily="34" charset="0"/>
              </a:rPr>
              <a:t>SIZE 3” X 6” X 7/32” FIELD TILE PAINTED</a:t>
            </a:r>
            <a:endParaRPr lang="en-US" altLang="en-US" sz="600" dirty="0">
              <a:latin typeface="Arial" pitchFamily="34" charset="0"/>
              <a:cs typeface="Arial" pitchFamily="34" charset="0"/>
            </a:endParaRPr>
          </a:p>
        </p:txBody>
      </p:sp>
      <p:sp>
        <p:nvSpPr>
          <p:cNvPr id="30" name="Rectangle 29"/>
          <p:cNvSpPr/>
          <p:nvPr/>
        </p:nvSpPr>
        <p:spPr>
          <a:xfrm>
            <a:off x="3028950" y="6386830"/>
            <a:ext cx="3416635" cy="261610"/>
          </a:xfrm>
          <a:prstGeom prst="rect">
            <a:avLst/>
          </a:prstGeom>
        </p:spPr>
        <p:txBody>
          <a:bodyPr wrap="square">
            <a:spAutoFit/>
          </a:bodyPr>
          <a:lstStyle/>
          <a:p>
            <a:pPr lvl="0" defTabSz="914400" eaLnBrk="0" fontAlgn="base" hangingPunct="0">
              <a:spcBef>
                <a:spcPct val="0"/>
              </a:spcBef>
              <a:spcAft>
                <a:spcPct val="0"/>
              </a:spcAft>
              <a:tabLst>
                <a:tab pos="638175" algn="l"/>
              </a:tabLst>
            </a:pPr>
            <a:r>
              <a:rPr lang="en-US" altLang="en-US" sz="1100" b="1" dirty="0">
                <a:latin typeface="Century Gothic" pitchFamily="34" charset="0"/>
                <a:ea typeface="Calibri" pitchFamily="34" charset="0"/>
                <a:cs typeface="Arial" pitchFamily="34" charset="0"/>
              </a:rPr>
              <a:t>SIZE 6” X 6” X 7/32” FIELD TILE PAINTED</a:t>
            </a:r>
            <a:endParaRPr lang="en-US" altLang="en-US" sz="600" dirty="0">
              <a:latin typeface="Arial" pitchFamily="34" charset="0"/>
              <a:cs typeface="Arial" pitchFamily="34" charset="0"/>
            </a:endParaRPr>
          </a:p>
        </p:txBody>
      </p:sp>
    </p:spTree>
    <p:extLst>
      <p:ext uri="{BB962C8B-B14F-4D97-AF65-F5344CB8AC3E}">
        <p14:creationId xmlns:p14="http://schemas.microsoft.com/office/powerpoint/2010/main" val="132341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970" y="0"/>
            <a:ext cx="10072370" cy="558102"/>
          </a:xfrm>
          <a:prstGeom prst="rect">
            <a:avLst/>
          </a:prstGeom>
          <a:noFill/>
        </p:spPr>
        <p:txBody>
          <a:bodyPr wrap="square" lIns="101882" tIns="50941" rIns="101882" bIns="50941" rtlCol="0">
            <a:spAutoFit/>
          </a:bodyPr>
          <a:lstStyle/>
          <a:p>
            <a:pPr algn="ctr"/>
            <a:r>
              <a:rPr lang="en-US" sz="2200" b="1" dirty="0">
                <a:latin typeface="ZapfHumnst BT" pitchFamily="34" charset="0"/>
              </a:rPr>
              <a:t>Customer Service - Testimonials</a:t>
            </a:r>
          </a:p>
          <a:p>
            <a:pPr algn="ctr"/>
            <a:endParaRPr lang="en-US" sz="700" b="1" dirty="0">
              <a:latin typeface="ZapfHumnst BT" pitchFamily="34" charset="0"/>
            </a:endParaRPr>
          </a:p>
        </p:txBody>
      </p:sp>
      <p:pic>
        <p:nvPicPr>
          <p:cNvPr id="6" name="Picture 5" descr="Superior Customer Service"/>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1" y="92075"/>
            <a:ext cx="1524000" cy="1058908"/>
          </a:xfrm>
          <a:prstGeom prst="rect">
            <a:avLst/>
          </a:prstGeom>
          <a:noFill/>
          <a:ln w="9525">
            <a:noFill/>
            <a:miter lim="800000"/>
            <a:headEnd/>
            <a:tailEnd/>
          </a:ln>
        </p:spPr>
      </p:pic>
      <p:sp>
        <p:nvSpPr>
          <p:cNvPr id="2" name="Rectangle 1"/>
          <p:cNvSpPr/>
          <p:nvPr/>
        </p:nvSpPr>
        <p:spPr>
          <a:xfrm>
            <a:off x="228600" y="533400"/>
            <a:ext cx="6477000" cy="400110"/>
          </a:xfrm>
          <a:prstGeom prst="rect">
            <a:avLst/>
          </a:prstGeom>
        </p:spPr>
        <p:txBody>
          <a:bodyPr wrap="square">
            <a:spAutoFit/>
          </a:bodyPr>
          <a:lstStyle/>
          <a:p>
            <a:r>
              <a:rPr lang="en-US" b="1" i="1" dirty="0">
                <a:latin typeface="ZapfHumnst BT" panose="020B0502050508020304" pitchFamily="34" charset="0"/>
              </a:rPr>
              <a:t>Customer Service – 100% Satisfaction Guaranteed</a:t>
            </a:r>
            <a:endParaRPr lang="en-US" dirty="0">
              <a:latin typeface="ZapfHumnst BT" panose="020B0502050508020304" pitchFamily="34" charset="0"/>
            </a:endParaRPr>
          </a:p>
        </p:txBody>
      </p:sp>
      <p:sp>
        <p:nvSpPr>
          <p:cNvPr id="7" name="Text Box 1"/>
          <p:cNvSpPr txBox="1">
            <a:spLocks noChangeArrowheads="1"/>
          </p:cNvSpPr>
          <p:nvPr/>
        </p:nvSpPr>
        <p:spPr bwMode="auto">
          <a:xfrm>
            <a:off x="152400" y="1055673"/>
            <a:ext cx="9906000" cy="12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strike="noStrike" cap="none" normalizeH="0" baseline="0" dirty="0">
                <a:ln>
                  <a:noFill/>
                </a:ln>
                <a:effectLst/>
                <a:latin typeface="ZapfHumnst BT" panose="020B0502050508020304" pitchFamily="34" charset="0"/>
                <a:cs typeface="Arial" pitchFamily="34" charset="0"/>
              </a:rPr>
              <a:t>Once you have contacted Fundraising Brick, you will notice a level of customer service that one rarely</a:t>
            </a:r>
            <a:r>
              <a:rPr kumimoji="0" lang="en-US" altLang="en-US" sz="1300" b="0" strike="noStrike" cap="none" normalizeH="0" dirty="0">
                <a:ln>
                  <a:noFill/>
                </a:ln>
                <a:effectLst/>
                <a:latin typeface="ZapfHumnst BT" panose="020B0502050508020304" pitchFamily="34" charset="0"/>
                <a:cs typeface="Arial" pitchFamily="34" charset="0"/>
              </a:rPr>
              <a:t> experiences anymore.  It is almost like you have become a part of a family.</a:t>
            </a:r>
            <a:r>
              <a:rPr lang="en-US" altLang="en-US" sz="1300" dirty="0">
                <a:latin typeface="ZapfHumnst BT" panose="020B0502050508020304" pitchFamily="34" charset="0"/>
                <a:cs typeface="Arial" pitchFamily="34" charset="0"/>
              </a:rPr>
              <a:t>  </a:t>
            </a:r>
            <a:r>
              <a:rPr kumimoji="0" lang="en-US" altLang="en-US" sz="1300" b="0" strike="noStrike" cap="none" normalizeH="0" baseline="0" dirty="0">
                <a:ln>
                  <a:noFill/>
                </a:ln>
                <a:effectLst/>
                <a:latin typeface="ZapfHumnst BT" panose="020B0502050508020304" pitchFamily="34" charset="0"/>
                <a:cs typeface="Arial" pitchFamily="34" charset="0"/>
              </a:rPr>
              <a:t>We offer a 100% satisfaction guarantee with our products</a:t>
            </a:r>
            <a:r>
              <a:rPr kumimoji="0" lang="en-US" altLang="en-US" sz="1300" b="0" strike="noStrike" cap="none" normalizeH="0" dirty="0">
                <a:ln>
                  <a:noFill/>
                </a:ln>
                <a:effectLst/>
                <a:latin typeface="ZapfHumnst BT" panose="020B0502050508020304" pitchFamily="34" charset="0"/>
                <a:cs typeface="Arial" pitchFamily="34" charset="0"/>
              </a:rPr>
              <a:t> </a:t>
            </a:r>
            <a:r>
              <a:rPr kumimoji="0" lang="en-US" altLang="en-US" sz="1300" b="0" strike="noStrike" cap="none" normalizeH="0" baseline="0" dirty="0">
                <a:ln>
                  <a:noFill/>
                </a:ln>
                <a:effectLst/>
                <a:latin typeface="ZapfHumnst BT" panose="020B0502050508020304" pitchFamily="34" charset="0"/>
                <a:cs typeface="Arial" pitchFamily="34" charset="0"/>
              </a:rPr>
              <a:t>and we will do everything in our power to make you a happy</a:t>
            </a:r>
            <a:r>
              <a:rPr kumimoji="0" lang="en-US" altLang="en-US" sz="1300" b="0" strike="noStrike" cap="none" normalizeH="0" dirty="0">
                <a:ln>
                  <a:noFill/>
                </a:ln>
                <a:effectLst/>
                <a:latin typeface="ZapfHumnst BT" panose="020B0502050508020304" pitchFamily="34" charset="0"/>
                <a:cs typeface="Arial" pitchFamily="34" charset="0"/>
              </a:rPr>
              <a:t> </a:t>
            </a:r>
            <a:r>
              <a:rPr kumimoji="0" lang="en-US" altLang="en-US" sz="1300" b="0" strike="noStrike" cap="none" normalizeH="0" baseline="0" dirty="0">
                <a:ln>
                  <a:noFill/>
                </a:ln>
                <a:effectLst/>
                <a:latin typeface="ZapfHumnst BT" panose="020B0502050508020304" pitchFamily="34" charset="0"/>
                <a:cs typeface="Arial" pitchFamily="34" charset="0"/>
              </a:rPr>
              <a:t>customer. We do not just meet our customers' expectations;</a:t>
            </a:r>
            <a:r>
              <a:rPr kumimoji="0" lang="en-US" altLang="en-US" sz="1300" b="0" strike="noStrike" cap="none" normalizeH="0" dirty="0">
                <a:ln>
                  <a:noFill/>
                </a:ln>
                <a:effectLst/>
                <a:latin typeface="ZapfHumnst BT" panose="020B0502050508020304" pitchFamily="34" charset="0"/>
                <a:cs typeface="Arial" pitchFamily="34" charset="0"/>
              </a:rPr>
              <a:t> </a:t>
            </a:r>
            <a:r>
              <a:rPr kumimoji="0" lang="en-US" altLang="en-US" sz="1300" b="0" strike="noStrike" cap="none" normalizeH="0" baseline="0" dirty="0">
                <a:ln>
                  <a:noFill/>
                </a:ln>
                <a:effectLst/>
                <a:latin typeface="ZapfHumnst BT" panose="020B0502050508020304" pitchFamily="34" charset="0"/>
                <a:cs typeface="Arial" pitchFamily="34" charset="0"/>
              </a:rPr>
              <a:t>we pride ourselves on exceeding them by leaps and bounds. Our</a:t>
            </a:r>
            <a:r>
              <a:rPr kumimoji="0" lang="en-US" altLang="en-US" sz="1300" b="0" strike="noStrike" cap="none" normalizeH="0" dirty="0">
                <a:ln>
                  <a:noFill/>
                </a:ln>
                <a:effectLst/>
                <a:latin typeface="ZapfHumnst BT" panose="020B0502050508020304" pitchFamily="34" charset="0"/>
                <a:cs typeface="Arial" pitchFamily="34" charset="0"/>
              </a:rPr>
              <a:t> </a:t>
            </a:r>
            <a:r>
              <a:rPr kumimoji="0" lang="en-US" altLang="en-US" sz="1300" b="0" strike="noStrike" cap="none" normalizeH="0" baseline="0" dirty="0">
                <a:ln>
                  <a:noFill/>
                </a:ln>
                <a:effectLst/>
                <a:latin typeface="ZapfHumnst BT" panose="020B0502050508020304" pitchFamily="34" charset="0"/>
                <a:cs typeface="Arial" pitchFamily="34" charset="0"/>
              </a:rPr>
              <a:t>commitment is to you, to working as a team and assisting on your fundraising project. If you need it, all you have to do is ask and we will do our very best to accommodate your needs.  We make ourselves available to you 24 hours a day. Call us anytime at 855-BRICKS4U - because we know things happen and questions come up at the oddest times. Our team is at your service!</a:t>
            </a:r>
          </a:p>
        </p:txBody>
      </p:sp>
      <p:sp>
        <p:nvSpPr>
          <p:cNvPr id="10" name="Rectangle 9"/>
          <p:cNvSpPr/>
          <p:nvPr/>
        </p:nvSpPr>
        <p:spPr>
          <a:xfrm>
            <a:off x="152400" y="2480846"/>
            <a:ext cx="1676400" cy="338554"/>
          </a:xfrm>
          <a:prstGeom prst="rect">
            <a:avLst/>
          </a:prstGeom>
        </p:spPr>
        <p:txBody>
          <a:bodyPr wrap="square">
            <a:spAutoFit/>
          </a:bodyPr>
          <a:lstStyle/>
          <a:p>
            <a:r>
              <a:rPr lang="en-US" sz="1600" b="1" i="1" dirty="0">
                <a:latin typeface="ZapfHumnst BT" panose="020B0502050508020304" pitchFamily="34" charset="0"/>
              </a:rPr>
              <a:t>Testimonials</a:t>
            </a:r>
            <a:endParaRPr lang="en-US" sz="1600" dirty="0">
              <a:latin typeface="ZapfHumnst BT" panose="020B0502050508020304" pitchFamily="34" charset="0"/>
            </a:endParaRPr>
          </a:p>
        </p:txBody>
      </p:sp>
      <p:cxnSp>
        <p:nvCxnSpPr>
          <p:cNvPr id="11" name="Straight Connector 10"/>
          <p:cNvCxnSpPr/>
          <p:nvPr/>
        </p:nvCxnSpPr>
        <p:spPr>
          <a:xfrm>
            <a:off x="152400" y="2362200"/>
            <a:ext cx="9753600" cy="0"/>
          </a:xfrm>
          <a:prstGeom prst="line">
            <a:avLst/>
          </a:prstGeom>
          <a:ln w="254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 y="2819400"/>
            <a:ext cx="4724400" cy="4708981"/>
          </a:xfrm>
          <a:prstGeom prst="rect">
            <a:avLst/>
          </a:prstGeom>
        </p:spPr>
        <p:txBody>
          <a:bodyPr wrap="square">
            <a:spAutoFit/>
          </a:bodyPr>
          <a:lstStyle/>
          <a:p>
            <a:r>
              <a:rPr lang="en-US" sz="1000" b="1" i="1" dirty="0">
                <a:latin typeface="ZapfHumnst BT" panose="020B0502050508020304" pitchFamily="34" charset="0"/>
              </a:rPr>
              <a:t>A Lifesaver</a:t>
            </a:r>
            <a:endParaRPr lang="en-US" sz="1000" dirty="0">
              <a:latin typeface="ZapfHumnst BT" panose="020B0502050508020304" pitchFamily="34" charset="0"/>
            </a:endParaRPr>
          </a:p>
          <a:p>
            <a:r>
              <a:rPr lang="en-US" sz="1000" b="1" dirty="0">
                <a:latin typeface="ZapfHumnst BT" panose="020B0502050508020304" pitchFamily="34" charset="0"/>
              </a:rPr>
              <a:t>“</a:t>
            </a:r>
            <a:r>
              <a:rPr lang="en-US" sz="1000" dirty="0">
                <a:latin typeface="ZapfHumnst BT" panose="020B0502050508020304" pitchFamily="34" charset="0"/>
              </a:rPr>
              <a:t>You are a life saver. I am so thankful you live close enough, our guys could pick them up today. Thanks again for all of your help. I hope we don't have an emergency rush order again, but if something comes up, it is nice to know you have my back!"</a:t>
            </a:r>
          </a:p>
          <a:p>
            <a:r>
              <a:rPr lang="en-US" sz="1000" dirty="0">
                <a:latin typeface="ZapfHumnst BT" panose="020B0502050508020304" pitchFamily="34" charset="0"/>
              </a:rPr>
              <a:t>Millie G. - LAF &amp; Community Cares Administrator</a:t>
            </a:r>
          </a:p>
          <a:p>
            <a:r>
              <a:rPr lang="en-US" sz="1000" b="1" i="1" dirty="0">
                <a:latin typeface="ZapfHumnst BT" panose="020B0502050508020304" pitchFamily="34" charset="0"/>
              </a:rPr>
              <a:t>Anxious to Get Bricks Installed</a:t>
            </a:r>
            <a:endParaRPr lang="en-US" sz="1000" dirty="0">
              <a:latin typeface="ZapfHumnst BT" panose="020B0502050508020304" pitchFamily="34" charset="0"/>
            </a:endParaRPr>
          </a:p>
          <a:p>
            <a:r>
              <a:rPr lang="en-US" sz="1000" b="1" dirty="0">
                <a:latin typeface="ZapfHumnst BT" panose="020B0502050508020304" pitchFamily="34" charset="0"/>
              </a:rPr>
              <a:t>“</a:t>
            </a:r>
            <a:r>
              <a:rPr lang="en-US" sz="1000" dirty="0">
                <a:latin typeface="ZapfHumnst BT" panose="020B0502050508020304" pitchFamily="34" charset="0"/>
              </a:rPr>
              <a:t>I received the bricks yesterday and they all look great! I am anxious to get them installed in the current memorial at Piper High School. Thank you for your help and if I know anyone wanting to do a similar project, I will let them know about your business."</a:t>
            </a:r>
          </a:p>
          <a:p>
            <a:r>
              <a:rPr lang="en-US" sz="1000" dirty="0">
                <a:latin typeface="ZapfHumnst BT" panose="020B0502050508020304" pitchFamily="34" charset="0"/>
              </a:rPr>
              <a:t>Jackie K. - Piper High School - Kansas City, KS</a:t>
            </a:r>
          </a:p>
          <a:p>
            <a:r>
              <a:rPr lang="en-US" sz="1000" b="1" i="1" dirty="0">
                <a:latin typeface="ZapfHumnst BT" panose="020B0502050508020304" pitchFamily="34" charset="0"/>
              </a:rPr>
              <a:t>Professionalism &amp; Prompt Service</a:t>
            </a:r>
            <a:endParaRPr lang="en-US" sz="1000" dirty="0">
              <a:latin typeface="ZapfHumnst BT" panose="020B0502050508020304" pitchFamily="34" charset="0"/>
            </a:endParaRPr>
          </a:p>
          <a:p>
            <a:r>
              <a:rPr lang="en-US" sz="1000" b="1" dirty="0">
                <a:latin typeface="ZapfHumnst BT" panose="020B0502050508020304" pitchFamily="34" charset="0"/>
              </a:rPr>
              <a:t>“</a:t>
            </a:r>
            <a:r>
              <a:rPr lang="en-US" sz="1000" dirty="0">
                <a:latin typeface="ZapfHumnst BT" panose="020B0502050508020304" pitchFamily="34" charset="0"/>
              </a:rPr>
              <a:t>Fundraising Brick helped our company by producing 300+ custom laser etched bricks for a fraternity house in college Park, Maryland.  Fundraising Brick represents professionalism and was very prompt in all matters.  I highly recommended Fundraising Brick if you are doing a fundraiser of any kind or a special order.”</a:t>
            </a:r>
          </a:p>
          <a:p>
            <a:r>
              <a:rPr lang="en-US" sz="1000" dirty="0">
                <a:latin typeface="ZapfHumnst BT" panose="020B0502050508020304" pitchFamily="34" charset="0"/>
              </a:rPr>
              <a:t>Nicholas </a:t>
            </a:r>
            <a:r>
              <a:rPr lang="en-US" sz="1000" dirty="0" err="1">
                <a:latin typeface="ZapfHumnst BT" panose="020B0502050508020304" pitchFamily="34" charset="0"/>
              </a:rPr>
              <a:t>Philliou</a:t>
            </a:r>
            <a:r>
              <a:rPr lang="en-US" sz="1000" dirty="0">
                <a:latin typeface="ZapfHumnst BT" panose="020B0502050508020304" pitchFamily="34" charset="0"/>
              </a:rPr>
              <a:t> - College Park, MD</a:t>
            </a:r>
          </a:p>
          <a:p>
            <a:r>
              <a:rPr lang="en-US" sz="1000" b="1" i="1" dirty="0">
                <a:latin typeface="ZapfHumnst BT" panose="020B0502050508020304" pitchFamily="34" charset="0"/>
              </a:rPr>
              <a:t>Courteous &amp; Friendly</a:t>
            </a:r>
            <a:endParaRPr lang="en-US" sz="1000" dirty="0">
              <a:latin typeface="ZapfHumnst BT" panose="020B0502050508020304" pitchFamily="34" charset="0"/>
            </a:endParaRPr>
          </a:p>
          <a:p>
            <a:r>
              <a:rPr lang="en-US" sz="1000" dirty="0">
                <a:latin typeface="ZapfHumnst BT" panose="020B0502050508020304" pitchFamily="34" charset="0"/>
              </a:rPr>
              <a:t>"It was a true pleasure to work with your company. Everyone I spoke with or emailed was prompt, courteous, and friendly. I look forward to working with you again in the future."</a:t>
            </a:r>
          </a:p>
          <a:p>
            <a:r>
              <a:rPr lang="en-US" sz="1000" dirty="0">
                <a:latin typeface="ZapfHumnst BT" panose="020B0502050508020304" pitchFamily="34" charset="0"/>
              </a:rPr>
              <a:t>Pat Hall, Greyhound Friends, Inc. - Hopkinton, MA</a:t>
            </a:r>
          </a:p>
          <a:p>
            <a:r>
              <a:rPr lang="en-US" sz="1000" b="1" i="1" dirty="0">
                <a:latin typeface="ZapfHumnst BT" panose="020B0502050508020304" pitchFamily="34" charset="0"/>
              </a:rPr>
              <a:t>Customer Service</a:t>
            </a:r>
            <a:endParaRPr lang="en-US" sz="1000" dirty="0">
              <a:latin typeface="ZapfHumnst BT" panose="020B0502050508020304" pitchFamily="34" charset="0"/>
            </a:endParaRPr>
          </a:p>
          <a:p>
            <a:r>
              <a:rPr lang="en-US" sz="1000" dirty="0">
                <a:latin typeface="ZapfHumnst BT" panose="020B0502050508020304" pitchFamily="34" charset="0"/>
              </a:rPr>
              <a:t>The bricks look great!</a:t>
            </a:r>
          </a:p>
          <a:p>
            <a:r>
              <a:rPr lang="en-US" sz="1000" dirty="0">
                <a:latin typeface="ZapfHumnst BT" panose="020B0502050508020304" pitchFamily="34" charset="0"/>
              </a:rPr>
              <a:t>Jackie R. - Fenton Parks and Recreation</a:t>
            </a:r>
          </a:p>
          <a:p>
            <a:endParaRPr lang="en-US" sz="1000" dirty="0">
              <a:latin typeface="ZapfHumnst BT" panose="020B0502050508020304" pitchFamily="34" charset="0"/>
            </a:endParaRPr>
          </a:p>
          <a:p>
            <a:r>
              <a:rPr lang="en-US" sz="1000" dirty="0">
                <a:latin typeface="ZapfHumnst BT" panose="020B0502050508020304" pitchFamily="34" charset="0"/>
              </a:rPr>
              <a:t>That's great, Jennifer! What fast service!</a:t>
            </a:r>
          </a:p>
          <a:p>
            <a:r>
              <a:rPr lang="en-US" sz="1000" dirty="0">
                <a:latin typeface="ZapfHumnst BT" panose="020B0502050508020304" pitchFamily="34" charset="0"/>
              </a:rPr>
              <a:t>Brenda O. - Van-Far Alumni</a:t>
            </a:r>
          </a:p>
        </p:txBody>
      </p:sp>
      <p:sp>
        <p:nvSpPr>
          <p:cNvPr id="14" name="Rectangle 13"/>
          <p:cNvSpPr/>
          <p:nvPr/>
        </p:nvSpPr>
        <p:spPr>
          <a:xfrm>
            <a:off x="4876800" y="2831842"/>
            <a:ext cx="4572000" cy="4708981"/>
          </a:xfrm>
          <a:prstGeom prst="rect">
            <a:avLst/>
          </a:prstGeom>
        </p:spPr>
        <p:txBody>
          <a:bodyPr wrap="square">
            <a:spAutoFit/>
          </a:bodyPr>
          <a:lstStyle/>
          <a:p>
            <a:r>
              <a:rPr lang="en-US" sz="1000" b="1" i="1" dirty="0">
                <a:latin typeface="ZapfHumnst BT" panose="020B0502050508020304" pitchFamily="34" charset="0"/>
              </a:rPr>
              <a:t>Willing &amp; Accommodating</a:t>
            </a:r>
            <a:endParaRPr lang="en-US" sz="1000" dirty="0">
              <a:latin typeface="ZapfHumnst BT" panose="020B0502050508020304" pitchFamily="34" charset="0"/>
            </a:endParaRPr>
          </a:p>
          <a:p>
            <a:r>
              <a:rPr lang="en-US" sz="1000" b="1" dirty="0">
                <a:latin typeface="ZapfHumnst BT" panose="020B0502050508020304" pitchFamily="34" charset="0"/>
              </a:rPr>
              <a:t>“</a:t>
            </a:r>
            <a:r>
              <a:rPr lang="en-US" sz="1000" dirty="0">
                <a:latin typeface="ZapfHumnst BT" panose="020B0502050508020304" pitchFamily="34" charset="0"/>
              </a:rPr>
              <a:t>Thank you! Thank you! Thank you! I appreciate your willingness to accommodate our request and please know you have played a huge part in Commencement at Silver Lake College of the Holy Family - the entire Class of 2013 is grateful."</a:t>
            </a:r>
          </a:p>
          <a:p>
            <a:r>
              <a:rPr lang="en-US" sz="1000" dirty="0">
                <a:latin typeface="ZapfHumnst BT" panose="020B0502050508020304" pitchFamily="34" charset="0"/>
              </a:rPr>
              <a:t>Amy E. - Silver Lake College of the Holy Family - Wisconsin</a:t>
            </a:r>
          </a:p>
          <a:p>
            <a:r>
              <a:rPr lang="en-US" sz="1000" b="1" i="1" dirty="0">
                <a:latin typeface="ZapfHumnst BT" panose="020B0502050508020304" pitchFamily="34" charset="0"/>
              </a:rPr>
              <a:t> Above &amp; Beyond</a:t>
            </a:r>
            <a:endParaRPr lang="en-US" sz="1000" dirty="0">
              <a:latin typeface="ZapfHumnst BT" panose="020B0502050508020304" pitchFamily="34" charset="0"/>
            </a:endParaRPr>
          </a:p>
          <a:p>
            <a:r>
              <a:rPr lang="en-US" sz="1000" b="1" dirty="0">
                <a:latin typeface="ZapfHumnst BT" panose="020B0502050508020304" pitchFamily="34" charset="0"/>
              </a:rPr>
              <a:t>“</a:t>
            </a:r>
            <a:r>
              <a:rPr lang="en-US" sz="1000" dirty="0">
                <a:latin typeface="ZapfHumnst BT" panose="020B0502050508020304" pitchFamily="34" charset="0"/>
              </a:rPr>
              <a:t>Thanks again for everything that you've done. You have gone above and beyond since we first started doing business with you. The brick has arrived and looks great. Thanks again!!"</a:t>
            </a:r>
          </a:p>
          <a:p>
            <a:r>
              <a:rPr lang="en-US" sz="1000" dirty="0">
                <a:latin typeface="ZapfHumnst BT" panose="020B0502050508020304" pitchFamily="34" charset="0"/>
              </a:rPr>
              <a:t>Christine Schwab, Development Assistant - Cardinal Ritter Senior Services</a:t>
            </a:r>
          </a:p>
          <a:p>
            <a:r>
              <a:rPr lang="en-US" sz="1000" b="1" i="1" dirty="0">
                <a:latin typeface="ZapfHumnst BT" panose="020B0502050508020304" pitchFamily="34" charset="0"/>
              </a:rPr>
              <a:t> Timeliness &amp; Great Care</a:t>
            </a:r>
            <a:endParaRPr lang="en-US" sz="1000" dirty="0">
              <a:latin typeface="ZapfHumnst BT" panose="020B0502050508020304" pitchFamily="34" charset="0"/>
            </a:endParaRPr>
          </a:p>
          <a:p>
            <a:r>
              <a:rPr lang="en-US" sz="1000" b="1" dirty="0">
                <a:latin typeface="ZapfHumnst BT" panose="020B0502050508020304" pitchFamily="34" charset="0"/>
              </a:rPr>
              <a:t>“</a:t>
            </a:r>
            <a:r>
              <a:rPr lang="en-US" sz="1000" dirty="0">
                <a:latin typeface="ZapfHumnst BT" panose="020B0502050508020304" pitchFamily="34" charset="0"/>
              </a:rPr>
              <a:t>2012 was a pleasure in our 'Paving the Way' efforts due mostly to your timeliness and great care in working with us. Our thanks.”</a:t>
            </a:r>
          </a:p>
          <a:p>
            <a:r>
              <a:rPr lang="en-US" sz="1000" dirty="0">
                <a:latin typeface="ZapfHumnst BT" panose="020B0502050508020304" pitchFamily="34" charset="0"/>
              </a:rPr>
              <a:t>Virginia Webb - Jewish Geriatric Services</a:t>
            </a:r>
          </a:p>
          <a:p>
            <a:r>
              <a:rPr lang="en-US" sz="1000" b="1" i="1" dirty="0">
                <a:latin typeface="ZapfHumnst BT" panose="020B0502050508020304" pitchFamily="34" charset="0"/>
              </a:rPr>
              <a:t>Profitable Project</a:t>
            </a:r>
            <a:endParaRPr lang="en-US" sz="1000" dirty="0">
              <a:latin typeface="ZapfHumnst BT" panose="020B0502050508020304" pitchFamily="34" charset="0"/>
            </a:endParaRPr>
          </a:p>
          <a:p>
            <a:r>
              <a:rPr lang="en-US" sz="1000" b="1" dirty="0">
                <a:latin typeface="ZapfHumnst BT" panose="020B0502050508020304" pitchFamily="34" charset="0"/>
              </a:rPr>
              <a:t>“</a:t>
            </a:r>
            <a:r>
              <a:rPr lang="en-US" sz="1000" dirty="0">
                <a:latin typeface="ZapfHumnst BT" panose="020B0502050508020304" pitchFamily="34" charset="0"/>
              </a:rPr>
              <a:t>Hi, Jennifer! We absolutely LOVED all the brick work you did for us. This was quite a project for us and it made us a lot of money to help with a new room in our backyard area. We give your name to people when they inquire about [the bricks] for their own fundraising events We have a beautiful Path of History...in front of our Museum in Kernville.”</a:t>
            </a:r>
          </a:p>
          <a:p>
            <a:r>
              <a:rPr lang="en-US" sz="1000" dirty="0">
                <a:latin typeface="ZapfHumnst BT" panose="020B0502050508020304" pitchFamily="34" charset="0"/>
              </a:rPr>
              <a:t>Vicki </a:t>
            </a:r>
            <a:r>
              <a:rPr lang="en-US" sz="1000" dirty="0" err="1">
                <a:latin typeface="ZapfHumnst BT" panose="020B0502050508020304" pitchFamily="34" charset="0"/>
              </a:rPr>
              <a:t>Middleworth</a:t>
            </a:r>
            <a:r>
              <a:rPr lang="en-US" sz="1000" dirty="0">
                <a:latin typeface="ZapfHumnst BT" panose="020B0502050508020304" pitchFamily="34" charset="0"/>
              </a:rPr>
              <a:t>, Project Chairman - Kern River Valley Historical Society </a:t>
            </a:r>
          </a:p>
          <a:p>
            <a:r>
              <a:rPr lang="en-US" sz="1000" b="1" i="1" dirty="0">
                <a:latin typeface="ZapfHumnst BT" panose="020B0502050508020304" pitchFamily="34" charset="0"/>
              </a:rPr>
              <a:t>Kind &amp; Professional</a:t>
            </a:r>
            <a:endParaRPr lang="en-US" sz="1000" dirty="0">
              <a:latin typeface="ZapfHumnst BT" panose="020B0502050508020304" pitchFamily="34" charset="0"/>
            </a:endParaRPr>
          </a:p>
          <a:p>
            <a:r>
              <a:rPr lang="en-US" sz="1000" b="1" dirty="0">
                <a:latin typeface="ZapfHumnst BT" panose="020B0502050508020304" pitchFamily="34" charset="0"/>
              </a:rPr>
              <a:t>“</a:t>
            </a:r>
            <a:r>
              <a:rPr lang="en-US" sz="1000" dirty="0">
                <a:latin typeface="ZapfHumnst BT" panose="020B0502050508020304" pitchFamily="34" charset="0"/>
              </a:rPr>
              <a:t>Thank you, Jennifer, you are so kind and professional. It is great doing business with you. Until next time. All the best."</a:t>
            </a:r>
          </a:p>
          <a:p>
            <a:r>
              <a:rPr lang="en-US" sz="1000" dirty="0">
                <a:latin typeface="ZapfHumnst BT" panose="020B0502050508020304" pitchFamily="34" charset="0"/>
              </a:rPr>
              <a:t>Elaine T. - Public Relations - Sandwich Glass Museum</a:t>
            </a:r>
          </a:p>
          <a:p>
            <a:r>
              <a:rPr lang="en-US" sz="1000" b="1" i="1" dirty="0">
                <a:latin typeface="ZapfHumnst BT" panose="020B0502050508020304" pitchFamily="34" charset="0"/>
              </a:rPr>
              <a:t>Quality</a:t>
            </a:r>
            <a:endParaRPr lang="en-US" sz="1000" dirty="0">
              <a:latin typeface="ZapfHumnst BT" panose="020B0502050508020304" pitchFamily="34" charset="0"/>
            </a:endParaRPr>
          </a:p>
          <a:p>
            <a:r>
              <a:rPr lang="en-US" sz="1000" dirty="0">
                <a:latin typeface="ZapfHumnst BT" panose="020B0502050508020304" pitchFamily="34" charset="0"/>
              </a:rPr>
              <a:t>"The patrons who bought bricks love the quality especially those businesses that purchased logo bricks."</a:t>
            </a:r>
          </a:p>
          <a:p>
            <a:r>
              <a:rPr lang="en-US" sz="1000" dirty="0">
                <a:latin typeface="ZapfHumnst BT" panose="020B0502050508020304" pitchFamily="34" charset="0"/>
              </a:rPr>
              <a:t>Lance Roberts, Chester High School - Chester, SC</a:t>
            </a:r>
          </a:p>
        </p:txBody>
      </p:sp>
    </p:spTree>
    <p:extLst>
      <p:ext uri="{BB962C8B-B14F-4D97-AF65-F5344CB8AC3E}">
        <p14:creationId xmlns:p14="http://schemas.microsoft.com/office/powerpoint/2010/main" val="165554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0072370" cy="453458"/>
          </a:xfrm>
          <a:prstGeom prst="rect">
            <a:avLst/>
          </a:prstGeom>
          <a:noFill/>
        </p:spPr>
        <p:txBody>
          <a:bodyPr wrap="square" lIns="101882" tIns="50941" rIns="101882" bIns="50941" rtlCol="0">
            <a:spAutoFit/>
          </a:bodyPr>
          <a:lstStyle/>
          <a:p>
            <a:pPr algn="ctr"/>
            <a:r>
              <a:rPr lang="en-US" sz="2200" b="1" dirty="0">
                <a:latin typeface="ZapfHumnst BT" pitchFamily="34" charset="0"/>
              </a:rPr>
              <a:t>Questions &amp; Answers</a:t>
            </a:r>
            <a:endParaRPr lang="en-US" sz="700" b="1" dirty="0">
              <a:latin typeface="ZapfHumnst BT" pitchFamily="34" charset="0"/>
            </a:endParaRPr>
          </a:p>
        </p:txBody>
      </p:sp>
      <p:sp>
        <p:nvSpPr>
          <p:cNvPr id="2" name="Rectangle 1"/>
          <p:cNvSpPr/>
          <p:nvPr/>
        </p:nvSpPr>
        <p:spPr>
          <a:xfrm>
            <a:off x="0" y="459188"/>
            <a:ext cx="10048875" cy="7094250"/>
          </a:xfrm>
          <a:prstGeom prst="rect">
            <a:avLst/>
          </a:prstGeom>
        </p:spPr>
        <p:txBody>
          <a:bodyPr wrap="square">
            <a:spAutoFit/>
          </a:bodyPr>
          <a:lstStyle/>
          <a:p>
            <a:r>
              <a:rPr lang="en-US" sz="1300" b="1" dirty="0">
                <a:latin typeface="ZapfHumnst BT" panose="020B0502050508020304" pitchFamily="34" charset="0"/>
              </a:rPr>
              <a:t>Frequently Asked Questions:</a:t>
            </a:r>
            <a:endParaRPr lang="en-US" sz="1300" dirty="0">
              <a:latin typeface="ZapfHumnst BT" panose="020B0502050508020304" pitchFamily="34" charset="0"/>
            </a:endParaRPr>
          </a:p>
          <a:p>
            <a:r>
              <a:rPr lang="en-US" sz="1300" dirty="0">
                <a:latin typeface="ZapfHumnst BT" panose="020B0502050508020304" pitchFamily="34" charset="0"/>
              </a:rPr>
              <a:t>If you are a new committee that has been charged with coordinating a fundraiser for your company, we assembled a list of popular questions that usually come up during planning meetings. We have provided suggestions of what we have experienced over the years but they are NOT the only answers possible. As mentioned before, these questions should stimulate discussion amongst the committee members to ensure you have the most successful fundraising campaign you can.</a:t>
            </a:r>
          </a:p>
          <a:p>
            <a:r>
              <a:rPr lang="en-US" sz="1300" dirty="0">
                <a:latin typeface="ZapfHumnst BT" panose="020B0502050508020304" pitchFamily="34" charset="0"/>
              </a:rPr>
              <a:t> </a:t>
            </a:r>
          </a:p>
          <a:p>
            <a:pPr lvl="0"/>
            <a:r>
              <a:rPr lang="en-US" sz="1300" dirty="0">
                <a:latin typeface="ZapfHumnst BT" panose="020B0502050508020304" pitchFamily="34" charset="0"/>
              </a:rPr>
              <a:t>Who will be our Campaign Manager or Project Leader?</a:t>
            </a:r>
          </a:p>
          <a:p>
            <a:pPr lvl="1"/>
            <a:r>
              <a:rPr lang="en-US" sz="1300" i="1" dirty="0">
                <a:latin typeface="ZapfHumnst BT" panose="020B0502050508020304" pitchFamily="34" charset="0"/>
              </a:rPr>
              <a:t>There should be only one contact working with the engraver.</a:t>
            </a:r>
            <a:endParaRPr lang="en-US" sz="1300" dirty="0">
              <a:latin typeface="ZapfHumnst BT" panose="020B0502050508020304" pitchFamily="34" charset="0"/>
            </a:endParaRPr>
          </a:p>
          <a:p>
            <a:r>
              <a:rPr lang="en-US" sz="1300" dirty="0">
                <a:latin typeface="ZapfHumnst BT" panose="020B0502050508020304" pitchFamily="34" charset="0"/>
              </a:rPr>
              <a:t> How much money do we need to raise?</a:t>
            </a:r>
          </a:p>
          <a:p>
            <a:pPr lvl="1"/>
            <a:r>
              <a:rPr lang="en-US" sz="1300" i="1" dirty="0">
                <a:latin typeface="ZapfHumnst BT" panose="020B0502050508020304" pitchFamily="34" charset="0"/>
              </a:rPr>
              <a:t>This will depend on how large your project is and how long it will continue.</a:t>
            </a:r>
            <a:endParaRPr lang="en-US" sz="1300" dirty="0">
              <a:latin typeface="ZapfHumnst BT" panose="020B0502050508020304" pitchFamily="34" charset="0"/>
            </a:endParaRPr>
          </a:p>
          <a:p>
            <a:r>
              <a:rPr lang="en-US" sz="1300" dirty="0">
                <a:latin typeface="ZapfHumnst BT" panose="020B0502050508020304" pitchFamily="34" charset="0"/>
              </a:rPr>
              <a:t> What costs will be associated with this fundraiser?</a:t>
            </a:r>
          </a:p>
          <a:p>
            <a:pPr lvl="1"/>
            <a:r>
              <a:rPr lang="en-US" sz="1300" i="1" dirty="0">
                <a:latin typeface="ZapfHumnst BT" panose="020B0502050508020304" pitchFamily="34" charset="0"/>
              </a:rPr>
              <a:t>You must think through all possible costs that will incur with this project, from start to finish. Those figures will be used to calculate how much to charge for the bricks.</a:t>
            </a:r>
            <a:endParaRPr lang="en-US" sz="1300" dirty="0">
              <a:latin typeface="ZapfHumnst BT" panose="020B0502050508020304" pitchFamily="34" charset="0"/>
            </a:endParaRPr>
          </a:p>
          <a:p>
            <a:r>
              <a:rPr lang="en-US" sz="1300" dirty="0">
                <a:latin typeface="ZapfHumnst BT" panose="020B0502050508020304" pitchFamily="34" charset="0"/>
              </a:rPr>
              <a:t> Who will design our project and is it large enough to raise the funds we need?</a:t>
            </a:r>
          </a:p>
          <a:p>
            <a:pPr lvl="1"/>
            <a:r>
              <a:rPr lang="en-US" sz="1300" i="1" dirty="0">
                <a:latin typeface="ZapfHumnst BT" panose="020B0502050508020304" pitchFamily="34" charset="0"/>
              </a:rPr>
              <a:t>Do you have access to an architect, a landscape designer or someone who knows CAD software? Would they be willing to donate their time?</a:t>
            </a:r>
            <a:endParaRPr lang="en-US" sz="1300" dirty="0">
              <a:latin typeface="ZapfHumnst BT" panose="020B0502050508020304" pitchFamily="34" charset="0"/>
            </a:endParaRPr>
          </a:p>
          <a:p>
            <a:r>
              <a:rPr lang="en-US" sz="1300" dirty="0">
                <a:latin typeface="ZapfHumnst BT" panose="020B0502050508020304" pitchFamily="34" charset="0"/>
              </a:rPr>
              <a:t> How do I calculate how many laser engraved bricks and blanks that I need?</a:t>
            </a:r>
          </a:p>
          <a:p>
            <a:pPr lvl="1"/>
            <a:r>
              <a:rPr lang="en-US" sz="1300" i="1" dirty="0">
                <a:latin typeface="ZapfHumnst BT" panose="020B0502050508020304" pitchFamily="34" charset="0"/>
              </a:rPr>
              <a:t>If you are using 4”x8” bricks, you will need approximately 4.25 bricks for one square-foot of space. You will need your length times width (L x W) to obtain total square footage.</a:t>
            </a:r>
            <a:endParaRPr lang="en-US" sz="1300" dirty="0">
              <a:latin typeface="ZapfHumnst BT" panose="020B0502050508020304" pitchFamily="34" charset="0"/>
            </a:endParaRPr>
          </a:p>
          <a:p>
            <a:r>
              <a:rPr lang="en-US" sz="1300" dirty="0">
                <a:latin typeface="ZapfHumnst BT" panose="020B0502050508020304" pitchFamily="34" charset="0"/>
              </a:rPr>
              <a:t> Where do I purchase the blank bricks?</a:t>
            </a:r>
          </a:p>
          <a:p>
            <a:pPr lvl="1"/>
            <a:r>
              <a:rPr lang="en-US" sz="1300" i="1" dirty="0">
                <a:latin typeface="ZapfHumnst BT" panose="020B0502050508020304" pitchFamily="34" charset="0"/>
              </a:rPr>
              <a:t>Your purchase of the blanks (used to fill in space and/or as part of the non-engraved design) will be made through Belden Brick in Ohio. We will provide you the Belden distributor’s name so you can purchase your blanks from them. Your purchase of the laser engraved bricks will be through us at Fundraising Brick.</a:t>
            </a:r>
            <a:endParaRPr lang="en-US" sz="1300" dirty="0">
              <a:latin typeface="ZapfHumnst BT" panose="020B0502050508020304" pitchFamily="34" charset="0"/>
            </a:endParaRPr>
          </a:p>
          <a:p>
            <a:r>
              <a:rPr lang="en-US" sz="1300" dirty="0">
                <a:latin typeface="ZapfHumnst BT" panose="020B0502050508020304" pitchFamily="34" charset="0"/>
              </a:rPr>
              <a:t> Do we have sufficient space or ground that is available for the end product?</a:t>
            </a:r>
          </a:p>
          <a:p>
            <a:pPr lvl="1"/>
            <a:r>
              <a:rPr lang="en-US" sz="1300" i="1" dirty="0">
                <a:latin typeface="ZapfHumnst BT" panose="020B0502050508020304" pitchFamily="34" charset="0"/>
              </a:rPr>
              <a:t>Depending on the type of project you will be doing, check with the appropriate people for all special permits that you might need.</a:t>
            </a:r>
            <a:endParaRPr lang="en-US" sz="1300" dirty="0">
              <a:latin typeface="ZapfHumnst BT" panose="020B0502050508020304" pitchFamily="34" charset="0"/>
            </a:endParaRPr>
          </a:p>
          <a:p>
            <a:r>
              <a:rPr lang="en-US" sz="1300" dirty="0">
                <a:latin typeface="ZapfHumnst BT" panose="020B0502050508020304" pitchFamily="34" charset="0"/>
              </a:rPr>
              <a:t> Do we want to create an engraved brick walkway, a memorial garden or a wall?</a:t>
            </a:r>
          </a:p>
          <a:p>
            <a:pPr lvl="1"/>
            <a:r>
              <a:rPr lang="en-US" sz="1300" i="1" dirty="0">
                <a:latin typeface="ZapfHumnst BT" panose="020B0502050508020304" pitchFamily="34" charset="0"/>
              </a:rPr>
              <a:t>From past experience, creating a walkway with our beautiful laser engraved bricks is more straightforward and more cost-effective than a wall. However, your team’s decision about the end-product will need to reflect what is possible and will make the most sense in the space that you have available.</a:t>
            </a:r>
            <a:endParaRPr lang="en-US" sz="1300" dirty="0">
              <a:latin typeface="ZapfHumnst BT" panose="020B0502050508020304" pitchFamily="34" charset="0"/>
            </a:endParaRPr>
          </a:p>
          <a:p>
            <a:r>
              <a:rPr lang="en-US" sz="1300" dirty="0">
                <a:latin typeface="ZapfHumnst BT" panose="020B0502050508020304" pitchFamily="34" charset="0"/>
              </a:rPr>
              <a:t> What shade of bricks do we want to use?</a:t>
            </a:r>
          </a:p>
          <a:p>
            <a:pPr lvl="1"/>
            <a:r>
              <a:rPr lang="en-US" sz="1300" i="1" dirty="0">
                <a:latin typeface="ZapfHumnst BT" panose="020B0502050508020304" pitchFamily="34" charset="0"/>
              </a:rPr>
              <a:t>There are so many shades available today! Mixing and alternating different shades of brick can result in a truly unique and gorgeous design. All of the different shades of brick engrave beautifully.</a:t>
            </a:r>
            <a:endParaRPr lang="en-US" sz="1300" dirty="0">
              <a:latin typeface="ZapfHumnst BT" panose="020B0502050508020304" pitchFamily="34" charset="0"/>
            </a:endParaRPr>
          </a:p>
          <a:p>
            <a:r>
              <a:rPr lang="en-US" sz="1300" dirty="0">
                <a:latin typeface="ZapfHumnst BT" panose="020B0502050508020304" pitchFamily="34" charset="0"/>
              </a:rPr>
              <a:t> On what type of base will the laser engraved bricks be laid?</a:t>
            </a:r>
          </a:p>
          <a:p>
            <a:pPr lvl="1"/>
            <a:r>
              <a:rPr lang="en-US" sz="1300" i="1" dirty="0">
                <a:latin typeface="ZapfHumnst BT" panose="020B0502050508020304" pitchFamily="34" charset="0"/>
              </a:rPr>
              <a:t>Many people start with a sand and gravel base for laying their bricks. At a later date, they may want to mortar them in for a more permanent structure.</a:t>
            </a:r>
            <a:endParaRPr lang="en-US" sz="1300" dirty="0">
              <a:latin typeface="ZapfHumnst BT" panose="020B0502050508020304" pitchFamily="34" charset="0"/>
            </a:endParaRPr>
          </a:p>
        </p:txBody>
      </p:sp>
    </p:spTree>
    <p:extLst>
      <p:ext uri="{BB962C8B-B14F-4D97-AF65-F5344CB8AC3E}">
        <p14:creationId xmlns:p14="http://schemas.microsoft.com/office/powerpoint/2010/main" val="618103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0072370" cy="453458"/>
          </a:xfrm>
          <a:prstGeom prst="rect">
            <a:avLst/>
          </a:prstGeom>
          <a:noFill/>
        </p:spPr>
        <p:txBody>
          <a:bodyPr wrap="square" lIns="101882" tIns="50941" rIns="101882" bIns="50941" rtlCol="0">
            <a:spAutoFit/>
          </a:bodyPr>
          <a:lstStyle/>
          <a:p>
            <a:pPr algn="ctr"/>
            <a:r>
              <a:rPr lang="en-US" sz="2200" b="1" dirty="0">
                <a:latin typeface="ZapfHumnst BT" pitchFamily="34" charset="0"/>
              </a:rPr>
              <a:t>Questions &amp; Answers</a:t>
            </a:r>
            <a:endParaRPr lang="en-US" sz="700" b="1" dirty="0">
              <a:latin typeface="ZapfHumnst BT" pitchFamily="34" charset="0"/>
            </a:endParaRPr>
          </a:p>
        </p:txBody>
      </p:sp>
      <p:sp>
        <p:nvSpPr>
          <p:cNvPr id="2" name="Rectangle 1"/>
          <p:cNvSpPr/>
          <p:nvPr/>
        </p:nvSpPr>
        <p:spPr>
          <a:xfrm>
            <a:off x="152401" y="609600"/>
            <a:ext cx="9829799" cy="6694140"/>
          </a:xfrm>
          <a:prstGeom prst="rect">
            <a:avLst/>
          </a:prstGeom>
        </p:spPr>
        <p:txBody>
          <a:bodyPr wrap="square">
            <a:spAutoFit/>
          </a:bodyPr>
          <a:lstStyle/>
          <a:p>
            <a:r>
              <a:rPr lang="en-US" sz="1300" dirty="0">
                <a:latin typeface="ZapfHumnst BT" panose="020B0502050508020304" pitchFamily="34" charset="0"/>
              </a:rPr>
              <a:t>Who will lay the bricks, both the engraved donor bricks and the blanks?</a:t>
            </a:r>
          </a:p>
          <a:p>
            <a:pPr lvl="1"/>
            <a:r>
              <a:rPr lang="en-US" sz="1300" i="1" dirty="0">
                <a:latin typeface="ZapfHumnst BT" panose="020B0502050508020304" pitchFamily="34" charset="0"/>
              </a:rPr>
              <a:t>Do you have access to a bricklayer that might be willing to donate their time to lay the bricks?</a:t>
            </a:r>
            <a:endParaRPr lang="en-US" sz="1300" dirty="0">
              <a:latin typeface="ZapfHumnst BT" panose="020B0502050508020304" pitchFamily="34" charset="0"/>
            </a:endParaRPr>
          </a:p>
          <a:p>
            <a:r>
              <a:rPr lang="en-US" sz="1300" dirty="0">
                <a:latin typeface="ZapfHumnst BT" panose="020B0502050508020304" pitchFamily="34" charset="0"/>
              </a:rPr>
              <a:t>What type of font do we want on the engraved bricks?</a:t>
            </a:r>
          </a:p>
          <a:p>
            <a:pPr lvl="1"/>
            <a:r>
              <a:rPr lang="en-US" sz="1300" i="1" dirty="0">
                <a:latin typeface="ZapfHumnst BT" panose="020B0502050508020304" pitchFamily="34" charset="0"/>
              </a:rPr>
              <a:t>We can direct you to the type of font which suits your style.</a:t>
            </a:r>
            <a:endParaRPr lang="en-US" sz="1300" dirty="0">
              <a:latin typeface="ZapfHumnst BT" panose="020B0502050508020304" pitchFamily="34" charset="0"/>
            </a:endParaRPr>
          </a:p>
          <a:p>
            <a:pPr lvl="0"/>
            <a:r>
              <a:rPr lang="en-US" sz="1300" dirty="0">
                <a:latin typeface="ZapfHumnst BT" panose="020B0502050508020304" pitchFamily="34" charset="0"/>
              </a:rPr>
              <a:t>What are the price points we offer to our donors?</a:t>
            </a:r>
          </a:p>
          <a:p>
            <a:pPr lvl="1"/>
            <a:r>
              <a:rPr lang="en-US" sz="1300" i="1" dirty="0">
                <a:latin typeface="ZapfHumnst BT" panose="020B0502050508020304" pitchFamily="34" charset="0"/>
              </a:rPr>
              <a:t>Depending on the size of bricks you are planning to use, the 4”x8” with three (3) lines of text (20 characters per line) will cost your company $18.00-$21.00 each. The suggested donor price is in the $150-$250/brick range.</a:t>
            </a:r>
            <a:endParaRPr lang="en-US" sz="1300" dirty="0">
              <a:latin typeface="ZapfHumnst BT" panose="020B0502050508020304" pitchFamily="34" charset="0"/>
            </a:endParaRPr>
          </a:p>
          <a:p>
            <a:pPr lvl="1"/>
            <a:r>
              <a:rPr lang="en-US" sz="1300" i="1" dirty="0">
                <a:latin typeface="ZapfHumnst BT" panose="020B0502050508020304" pitchFamily="34" charset="0"/>
              </a:rPr>
              <a:t>The 8”x8” with six (6) lines of text (20 characters per line) will cost you $30.00-$36.00 each. The suggested donor price is in the $250-$500 range.</a:t>
            </a:r>
            <a:endParaRPr lang="en-US" sz="1300" dirty="0">
              <a:latin typeface="ZapfHumnst BT" panose="020B0502050508020304" pitchFamily="34" charset="0"/>
            </a:endParaRPr>
          </a:p>
          <a:p>
            <a:pPr lvl="1"/>
            <a:r>
              <a:rPr lang="en-US" sz="1300" i="1" dirty="0">
                <a:latin typeface="ZapfHumnst BT" panose="020B0502050508020304" pitchFamily="34" charset="0"/>
              </a:rPr>
              <a:t>If you decide to add graphics or logos, you can double the donor prices.</a:t>
            </a:r>
            <a:endParaRPr lang="en-US" sz="1300" dirty="0">
              <a:latin typeface="ZapfHumnst BT" panose="020B0502050508020304" pitchFamily="34" charset="0"/>
            </a:endParaRPr>
          </a:p>
          <a:p>
            <a:pPr lvl="1"/>
            <a:r>
              <a:rPr lang="en-US" sz="1300" i="1" dirty="0">
                <a:latin typeface="ZapfHumnst BT" panose="020B0502050508020304" pitchFamily="34" charset="0"/>
              </a:rPr>
              <a:t>We offer a 16”x16” brick array where we split the graphics and engrave it on four (4) bricks to create one large area. Please contact Fundraising Brick for custom pricing and the suggested donor price range.</a:t>
            </a:r>
            <a:endParaRPr lang="en-US" sz="1300" dirty="0">
              <a:latin typeface="ZapfHumnst BT" panose="020B0502050508020304" pitchFamily="34" charset="0"/>
            </a:endParaRPr>
          </a:p>
          <a:p>
            <a:r>
              <a:rPr lang="en-US" sz="1300" dirty="0">
                <a:latin typeface="ZapfHumnst BT" panose="020B0502050508020304" pitchFamily="34" charset="0"/>
              </a:rPr>
              <a:t> Who are our donors?</a:t>
            </a:r>
          </a:p>
          <a:p>
            <a:pPr lvl="1"/>
            <a:r>
              <a:rPr lang="en-US" sz="1300" i="1" dirty="0">
                <a:latin typeface="ZapfHumnst BT" panose="020B0502050508020304" pitchFamily="34" charset="0"/>
              </a:rPr>
              <a:t>Your donors can be members of your organization, community businesses and/or church members, members of the community.</a:t>
            </a:r>
            <a:endParaRPr lang="en-US" sz="1300" dirty="0">
              <a:latin typeface="ZapfHumnst BT" panose="020B0502050508020304" pitchFamily="34" charset="0"/>
            </a:endParaRPr>
          </a:p>
          <a:p>
            <a:r>
              <a:rPr lang="en-US" sz="1300" dirty="0">
                <a:latin typeface="ZapfHumnst BT" panose="020B0502050508020304" pitchFamily="34" charset="0"/>
              </a:rPr>
              <a:t> How do we sell the bricks?</a:t>
            </a:r>
          </a:p>
          <a:p>
            <a:pPr lvl="1"/>
            <a:r>
              <a:rPr lang="en-US" sz="1300" i="1" dirty="0">
                <a:latin typeface="ZapfHumnst BT" panose="020B0502050508020304" pitchFamily="34" charset="0"/>
              </a:rPr>
              <a:t>You can sell your bricks by letting us create a customized donor order form that you can send out via an email distribution list. If you have an existing website, you can also sell your bricks online. Please request additional information about ways to reach your donors.</a:t>
            </a:r>
            <a:endParaRPr lang="en-US" sz="1300" dirty="0">
              <a:latin typeface="ZapfHumnst BT" panose="020B0502050508020304" pitchFamily="34" charset="0"/>
            </a:endParaRPr>
          </a:p>
          <a:p>
            <a:r>
              <a:rPr lang="en-US" sz="1300" dirty="0">
                <a:latin typeface="ZapfHumnst BT" panose="020B0502050508020304" pitchFamily="34" charset="0"/>
              </a:rPr>
              <a:t> How much time do I give my donors to place their orders?</a:t>
            </a:r>
          </a:p>
          <a:p>
            <a:pPr lvl="1"/>
            <a:r>
              <a:rPr lang="en-US" sz="1300" i="1" dirty="0">
                <a:latin typeface="ZapfHumnst BT" panose="020B0502050508020304" pitchFamily="34" charset="0"/>
              </a:rPr>
              <a:t>Typically, you should give donors about 2-3 months to place their orders.</a:t>
            </a:r>
            <a:endParaRPr lang="en-US" sz="1300" dirty="0">
              <a:latin typeface="ZapfHumnst BT" panose="020B0502050508020304" pitchFamily="34" charset="0"/>
            </a:endParaRPr>
          </a:p>
          <a:p>
            <a:r>
              <a:rPr lang="en-US" sz="1300" dirty="0">
                <a:latin typeface="ZapfHumnst BT" panose="020B0502050508020304" pitchFamily="34" charset="0"/>
              </a:rPr>
              <a:t> Should we offer graphics and clipart?</a:t>
            </a:r>
          </a:p>
          <a:p>
            <a:pPr lvl="1"/>
            <a:r>
              <a:rPr lang="en-US" sz="1300" i="1" dirty="0">
                <a:latin typeface="ZapfHumnst BT" panose="020B0502050508020304" pitchFamily="34" charset="0"/>
              </a:rPr>
              <a:t>If you offer graphics, you can increase your donations greatly. (Please refer to our price sheet for all costs involved.) You can have one clipart free per brick. We have over 14 pages of clipart available.</a:t>
            </a:r>
            <a:endParaRPr lang="en-US" sz="1300" dirty="0">
              <a:latin typeface="ZapfHumnst BT" panose="020B0502050508020304" pitchFamily="34" charset="0"/>
            </a:endParaRPr>
          </a:p>
          <a:p>
            <a:pPr lvl="1"/>
            <a:r>
              <a:rPr lang="en-US" sz="1300" i="1" dirty="0">
                <a:latin typeface="ZapfHumnst BT" panose="020B0502050508020304" pitchFamily="34" charset="0"/>
              </a:rPr>
              <a:t>In order to prevent additional set-up fees, we recommend that all clipart be located in the same location of the brick.</a:t>
            </a:r>
            <a:endParaRPr lang="en-US" sz="1300" dirty="0">
              <a:latin typeface="ZapfHumnst BT" panose="020B0502050508020304" pitchFamily="34" charset="0"/>
            </a:endParaRPr>
          </a:p>
          <a:p>
            <a:r>
              <a:rPr lang="en-US" sz="1300" dirty="0">
                <a:latin typeface="ZapfHumnst BT" panose="020B0502050508020304" pitchFamily="34" charset="0"/>
              </a:rPr>
              <a:t> How do I place my orders with the donor’s text?</a:t>
            </a:r>
          </a:p>
          <a:p>
            <a:pPr lvl="1"/>
            <a:r>
              <a:rPr lang="en-US" sz="1300" i="1" dirty="0">
                <a:latin typeface="ZapfHumnst BT" panose="020B0502050508020304" pitchFamily="34" charset="0"/>
              </a:rPr>
              <a:t>Once you are ready to place your order, give us a call and we will email you the correct text documents in which you will type your donor’s text.</a:t>
            </a:r>
            <a:endParaRPr lang="en-US" sz="1300" dirty="0">
              <a:latin typeface="ZapfHumnst BT" panose="020B0502050508020304" pitchFamily="34" charset="0"/>
            </a:endParaRPr>
          </a:p>
          <a:p>
            <a:r>
              <a:rPr lang="en-US" sz="1300" dirty="0">
                <a:latin typeface="ZapfHumnst BT" panose="020B0502050508020304" pitchFamily="34" charset="0"/>
              </a:rPr>
              <a:t> How long will it take to receive my laser engraved bricks once the  order is placed?</a:t>
            </a:r>
          </a:p>
          <a:p>
            <a:pPr lvl="1"/>
            <a:r>
              <a:rPr lang="en-US" sz="1300" i="1" dirty="0">
                <a:latin typeface="ZapfHumnst BT" panose="020B0502050508020304" pitchFamily="34" charset="0"/>
              </a:rPr>
              <a:t>Normally, it takes about (2-4) weeks to receive an order after our receipt of the completed order form and payment.</a:t>
            </a:r>
            <a:endParaRPr lang="en-US" sz="1300" dirty="0">
              <a:latin typeface="ZapfHumnst BT" panose="020B0502050508020304" pitchFamily="34" charset="0"/>
            </a:endParaRPr>
          </a:p>
          <a:p>
            <a:r>
              <a:rPr lang="en-US" sz="1300" dirty="0">
                <a:latin typeface="ZapfHumnst BT" panose="020B0502050508020304" pitchFamily="34" charset="0"/>
              </a:rPr>
              <a:t> Will we offer another phase in 6 months for re-orders?</a:t>
            </a:r>
          </a:p>
          <a:p>
            <a:pPr lvl="1"/>
            <a:r>
              <a:rPr lang="en-US" sz="1300" i="1" dirty="0">
                <a:latin typeface="ZapfHumnst BT" panose="020B0502050508020304" pitchFamily="34" charset="0"/>
              </a:rPr>
              <a:t>By offering at least two (2) phases of engraved brick ordering per year to your donors, you can greatly increase your bottom line.</a:t>
            </a:r>
            <a:endParaRPr lang="en-US" sz="1300" dirty="0">
              <a:latin typeface="ZapfHumnst BT" panose="020B0502050508020304" pitchFamily="34" charset="0"/>
            </a:endParaRPr>
          </a:p>
          <a:p>
            <a:r>
              <a:rPr lang="en-US" sz="1300" dirty="0">
                <a:latin typeface="ZapfHumnst BT" panose="020B0502050508020304" pitchFamily="34" charset="0"/>
              </a:rPr>
              <a:t> How will we do our ground-breaking ceremony for donors to view their laser  engraved bricks?</a:t>
            </a:r>
          </a:p>
          <a:p>
            <a:pPr lvl="1"/>
            <a:r>
              <a:rPr lang="en-US" sz="1300" i="1" dirty="0">
                <a:latin typeface="ZapfHumnst BT" panose="020B0502050508020304" pitchFamily="34" charset="0"/>
              </a:rPr>
              <a:t>Issue a press release with the local newspaper and email invitations.</a:t>
            </a:r>
            <a:endParaRPr lang="en-US" sz="1300" dirty="0">
              <a:latin typeface="ZapfHumnst BT" panose="020B0502050508020304" pitchFamily="34" charset="0"/>
            </a:endParaRPr>
          </a:p>
        </p:txBody>
      </p:sp>
    </p:spTree>
    <p:extLst>
      <p:ext uri="{BB962C8B-B14F-4D97-AF65-F5344CB8AC3E}">
        <p14:creationId xmlns:p14="http://schemas.microsoft.com/office/powerpoint/2010/main" val="195195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0058400" cy="7689569"/>
          </a:xfrm>
          <a:prstGeom prst="rect">
            <a:avLst/>
          </a:prstGeom>
          <a:noFill/>
        </p:spPr>
        <p:txBody>
          <a:bodyPr wrap="square" lIns="101882" tIns="50941" rIns="101882" bIns="50941" rtlCol="0">
            <a:spAutoFit/>
          </a:bodyPr>
          <a:lstStyle/>
          <a:p>
            <a:r>
              <a:rPr lang="en-US" sz="2200" b="1" dirty="0">
                <a:latin typeface="ZapfHumnst BT" pitchFamily="34" charset="0"/>
              </a:rPr>
              <a:t>Fundraising Brick’s Products and Services:</a:t>
            </a:r>
          </a:p>
          <a:p>
            <a:endParaRPr lang="en-US" sz="700" b="1" dirty="0">
              <a:latin typeface="ZapfHumnst BT" pitchFamily="34" charset="0"/>
            </a:endParaRPr>
          </a:p>
          <a:p>
            <a:pPr marL="191030" indent="-191030">
              <a:buFont typeface="Arial" pitchFamily="34" charset="0"/>
              <a:buChar char="•"/>
            </a:pPr>
            <a:r>
              <a:rPr lang="en-US" sz="1600" b="1" dirty="0">
                <a:latin typeface="ZapfHumnst BT" pitchFamily="34" charset="0"/>
              </a:rPr>
              <a:t>American Made Quality Products  Beautifully Marked With Our Laser Technology</a:t>
            </a:r>
          </a:p>
          <a:p>
            <a:pPr marL="700442" lvl="1" indent="-191030">
              <a:buFont typeface="Wingdings" pitchFamily="2" charset="2"/>
              <a:buChar char="ü"/>
            </a:pPr>
            <a:r>
              <a:rPr lang="en-US" sz="1600" dirty="0">
                <a:latin typeface="ZapfHumnst BT" pitchFamily="34" charset="0"/>
              </a:rPr>
              <a:t>Bricks</a:t>
            </a:r>
          </a:p>
          <a:p>
            <a:pPr marL="700442" lvl="1" indent="-191030">
              <a:buFont typeface="Wingdings" pitchFamily="2" charset="2"/>
              <a:buChar char="ü"/>
            </a:pPr>
            <a:r>
              <a:rPr lang="en-US" sz="1600" dirty="0">
                <a:latin typeface="ZapfHumnst BT" pitchFamily="34" charset="0"/>
              </a:rPr>
              <a:t>Quarry tiles</a:t>
            </a:r>
          </a:p>
          <a:p>
            <a:pPr marL="700442" lvl="1" indent="-191030">
              <a:buFont typeface="Wingdings" pitchFamily="2" charset="2"/>
              <a:buChar char="ü"/>
            </a:pPr>
            <a:r>
              <a:rPr lang="en-US" sz="1600" dirty="0">
                <a:latin typeface="ZapfHumnst BT" pitchFamily="34" charset="0"/>
              </a:rPr>
              <a:t>Glass tiles</a:t>
            </a:r>
          </a:p>
          <a:p>
            <a:pPr marL="700442" lvl="1" indent="-191030">
              <a:buFont typeface="Wingdings" pitchFamily="2" charset="2"/>
              <a:buChar char="ü"/>
            </a:pPr>
            <a:r>
              <a:rPr lang="en-US" sz="1600" dirty="0">
                <a:latin typeface="ZapfHumnst BT" pitchFamily="34" charset="0"/>
              </a:rPr>
              <a:t>Field tiles</a:t>
            </a:r>
          </a:p>
          <a:p>
            <a:pPr marL="318383" indent="-318383">
              <a:buFont typeface="Arial" pitchFamily="34" charset="0"/>
              <a:buChar char="•"/>
            </a:pPr>
            <a:r>
              <a:rPr lang="en-US" sz="1600" b="1" dirty="0">
                <a:latin typeface="ZapfHumnst BT" pitchFamily="34" charset="0"/>
              </a:rPr>
              <a:t>A family run company with an A+ Better Business Bureau rating </a:t>
            </a:r>
          </a:p>
          <a:p>
            <a:pPr marL="318383" indent="-318383">
              <a:buFont typeface="Arial" pitchFamily="34" charset="0"/>
              <a:buChar char="•"/>
            </a:pPr>
            <a:r>
              <a:rPr lang="en-US" sz="1600" b="1" dirty="0">
                <a:latin typeface="ZapfHumnst BT" pitchFamily="34" charset="0"/>
              </a:rPr>
              <a:t>A proven history of helping thousands of organizations nation wide to raise millions of dollars for their causes</a:t>
            </a:r>
          </a:p>
          <a:p>
            <a:pPr marL="191030" indent="-191030">
              <a:buFont typeface="Arial" pitchFamily="34" charset="0"/>
              <a:buChar char="•"/>
            </a:pPr>
            <a:r>
              <a:rPr lang="en-US" sz="1600" b="1" dirty="0">
                <a:latin typeface="ZapfHumnst BT" pitchFamily="34" charset="0"/>
              </a:rPr>
              <a:t>Competitive Pricing</a:t>
            </a:r>
          </a:p>
          <a:p>
            <a:pPr marL="700442" lvl="1" indent="-191030">
              <a:buFont typeface="Wingdings" pitchFamily="2" charset="2"/>
              <a:buChar char="ü"/>
            </a:pPr>
            <a:r>
              <a:rPr lang="en-US" sz="1600" dirty="0">
                <a:latin typeface="ZapfHumnst BT" pitchFamily="34" charset="0"/>
              </a:rPr>
              <a:t>Price Match Guarantee</a:t>
            </a:r>
          </a:p>
          <a:p>
            <a:pPr marL="191030" indent="-191030">
              <a:buFont typeface="Arial" pitchFamily="34" charset="0"/>
              <a:buChar char="•"/>
            </a:pPr>
            <a:r>
              <a:rPr lang="en-US" sz="1600" b="1" dirty="0">
                <a:latin typeface="ZapfHumnst BT" pitchFamily="34" charset="0"/>
              </a:rPr>
              <a:t>Free Services</a:t>
            </a:r>
            <a:endParaRPr lang="en-US" sz="1600" dirty="0">
              <a:latin typeface="ZapfHumnst BT" pitchFamily="34" charset="0"/>
            </a:endParaRPr>
          </a:p>
          <a:p>
            <a:pPr marL="700442" lvl="1" indent="-191030">
              <a:buFont typeface="Wingdings" pitchFamily="2" charset="2"/>
              <a:buChar char="ü"/>
            </a:pPr>
            <a:r>
              <a:rPr lang="en-US" sz="1600" b="1" dirty="0">
                <a:latin typeface="ZapfHumnst BT" pitchFamily="34" charset="0"/>
              </a:rPr>
              <a:t>Free</a:t>
            </a:r>
            <a:r>
              <a:rPr lang="en-US" sz="1600" dirty="0">
                <a:latin typeface="ZapfHumnst BT" pitchFamily="34" charset="0"/>
              </a:rPr>
              <a:t> Custom Samples (Select your shade, font, &amp; inscription we will engrave a sample at no cost)</a:t>
            </a:r>
          </a:p>
          <a:p>
            <a:pPr marL="700442" lvl="1" indent="-191030">
              <a:buFont typeface="Wingdings" pitchFamily="2" charset="2"/>
              <a:buChar char="ü"/>
            </a:pPr>
            <a:r>
              <a:rPr lang="en-US" sz="1600" b="1" dirty="0">
                <a:latin typeface="ZapfHumnst BT" pitchFamily="34" charset="0"/>
              </a:rPr>
              <a:t>Free</a:t>
            </a:r>
            <a:r>
              <a:rPr lang="en-US" sz="1600" dirty="0">
                <a:latin typeface="ZapfHumnst BT" pitchFamily="34" charset="0"/>
              </a:rPr>
              <a:t> Standard Shipping for orders over $100.00</a:t>
            </a:r>
          </a:p>
          <a:p>
            <a:pPr marL="700442" lvl="1" indent="-191030">
              <a:buFont typeface="Wingdings" pitchFamily="2" charset="2"/>
              <a:buChar char="ü"/>
            </a:pPr>
            <a:r>
              <a:rPr lang="en-US" sz="1600" b="1" dirty="0">
                <a:latin typeface="ZapfHumnst BT" pitchFamily="34" charset="0"/>
              </a:rPr>
              <a:t>Free</a:t>
            </a:r>
            <a:r>
              <a:rPr lang="en-US" sz="1600" dirty="0">
                <a:latin typeface="ZapfHumnst BT" pitchFamily="34" charset="0"/>
              </a:rPr>
              <a:t> Clipart – over 1500 to select from</a:t>
            </a:r>
          </a:p>
          <a:p>
            <a:pPr marL="700442" lvl="1" indent="-191030">
              <a:buFont typeface="Wingdings" pitchFamily="2" charset="2"/>
              <a:buChar char="ü"/>
            </a:pPr>
            <a:r>
              <a:rPr lang="en-US" sz="1600" b="1" dirty="0">
                <a:latin typeface="ZapfHumnst BT" pitchFamily="34" charset="0"/>
              </a:rPr>
              <a:t>Free </a:t>
            </a:r>
            <a:r>
              <a:rPr lang="en-US" sz="1600" dirty="0">
                <a:latin typeface="ZapfHumnst BT" pitchFamily="34" charset="0"/>
              </a:rPr>
              <a:t>Design Assistance and  Layout Examples</a:t>
            </a:r>
          </a:p>
          <a:p>
            <a:pPr marL="700442" lvl="1" indent="-191030">
              <a:buFont typeface="Wingdings" pitchFamily="2" charset="2"/>
              <a:buChar char="ü"/>
            </a:pPr>
            <a:r>
              <a:rPr lang="en-US" sz="1600" b="1" dirty="0">
                <a:latin typeface="ZapfHumnst BT" pitchFamily="34" charset="0"/>
              </a:rPr>
              <a:t>Free</a:t>
            </a:r>
            <a:r>
              <a:rPr lang="en-US" sz="1600" dirty="0">
                <a:latin typeface="ZapfHumnst BT" pitchFamily="34" charset="0"/>
              </a:rPr>
              <a:t> Donor Website Online Ordering Page to help you market your fundraiser – designed and hosted by Fundraising Brick </a:t>
            </a:r>
          </a:p>
          <a:p>
            <a:pPr marL="700442" lvl="1" indent="-191030">
              <a:buFont typeface="Wingdings" pitchFamily="2" charset="2"/>
              <a:buChar char="ü"/>
            </a:pPr>
            <a:r>
              <a:rPr lang="en-US" sz="1600" b="1" dirty="0">
                <a:latin typeface="ZapfHumnst BT" pitchFamily="34" charset="0"/>
              </a:rPr>
              <a:t>Free</a:t>
            </a:r>
            <a:r>
              <a:rPr lang="en-US" sz="1600" dirty="0">
                <a:latin typeface="ZapfHumnst BT" pitchFamily="34" charset="0"/>
              </a:rPr>
              <a:t> Marketing Tools – donor letters - order forms - brochure design – brick locator program</a:t>
            </a:r>
          </a:p>
          <a:p>
            <a:pPr marL="700442" lvl="1" indent="-191030">
              <a:buFont typeface="Wingdings" pitchFamily="2" charset="2"/>
              <a:buChar char="ü"/>
            </a:pPr>
            <a:r>
              <a:rPr lang="en-US" sz="1600" b="1" dirty="0">
                <a:latin typeface="ZapfHumnst BT" pitchFamily="34" charset="0"/>
              </a:rPr>
              <a:t>Free</a:t>
            </a:r>
            <a:r>
              <a:rPr lang="en-US" sz="1600" dirty="0">
                <a:latin typeface="ZapfHumnst BT" pitchFamily="34" charset="0"/>
              </a:rPr>
              <a:t> Virtual Engraved Brick Example Page – allow your donors to see what their brick will look like</a:t>
            </a:r>
          </a:p>
          <a:p>
            <a:pPr marL="191030" indent="-191030">
              <a:buFont typeface="Arial" pitchFamily="34" charset="0"/>
              <a:buChar char="•"/>
            </a:pPr>
            <a:r>
              <a:rPr lang="en-US" sz="1600" b="1" dirty="0">
                <a:latin typeface="ZapfHumnst BT" pitchFamily="34" charset="0"/>
              </a:rPr>
              <a:t>Program Enhancers</a:t>
            </a:r>
          </a:p>
          <a:p>
            <a:pPr marL="700442" lvl="1" indent="-191030">
              <a:buFont typeface="Wingdings" pitchFamily="2" charset="2"/>
              <a:buChar char="ü"/>
            </a:pPr>
            <a:r>
              <a:rPr lang="en-US" sz="1600" dirty="0">
                <a:latin typeface="ZapfHumnst BT" pitchFamily="34" charset="0"/>
              </a:rPr>
              <a:t>Replica Full Size Bricks with Rubber Feet</a:t>
            </a:r>
          </a:p>
          <a:p>
            <a:pPr marL="700442" lvl="1" indent="-191030">
              <a:buFont typeface="Wingdings" pitchFamily="2" charset="2"/>
              <a:buChar char="ü"/>
            </a:pPr>
            <a:r>
              <a:rPr lang="en-US" sz="1600" dirty="0">
                <a:latin typeface="ZapfHumnst BT" pitchFamily="34" charset="0"/>
              </a:rPr>
              <a:t>Replica Miniature Bricks  with Felt Pads</a:t>
            </a:r>
          </a:p>
          <a:p>
            <a:pPr marL="700442" lvl="1" indent="-191030">
              <a:buFont typeface="Wingdings" pitchFamily="2" charset="2"/>
              <a:buChar char="ü"/>
            </a:pPr>
            <a:r>
              <a:rPr lang="en-US" sz="1600" dirty="0">
                <a:latin typeface="ZapfHumnst BT" pitchFamily="34" charset="0"/>
              </a:rPr>
              <a:t>Replica Magnets</a:t>
            </a:r>
          </a:p>
          <a:p>
            <a:pPr marL="700442" lvl="1" indent="-191030">
              <a:buFont typeface="Wingdings" pitchFamily="2" charset="2"/>
              <a:buChar char="ü"/>
            </a:pPr>
            <a:r>
              <a:rPr lang="en-US" sz="1600" dirty="0">
                <a:latin typeface="ZapfHumnst BT" pitchFamily="34" charset="0"/>
              </a:rPr>
              <a:t>Donor Certificates</a:t>
            </a:r>
          </a:p>
          <a:p>
            <a:r>
              <a:rPr lang="en-US" sz="1600" dirty="0">
                <a:latin typeface="ZapfHumnst BT" pitchFamily="34" charset="0"/>
              </a:rPr>
              <a:t>• </a:t>
            </a:r>
            <a:r>
              <a:rPr lang="en-US" sz="1600" b="1" dirty="0">
                <a:latin typeface="ZapfHumnst BT" pitchFamily="34" charset="0"/>
              </a:rPr>
              <a:t>No Contracts</a:t>
            </a:r>
          </a:p>
          <a:p>
            <a:r>
              <a:rPr lang="en-US" sz="1600" b="1" dirty="0">
                <a:latin typeface="ZapfHumnst BT" pitchFamily="34" charset="0"/>
              </a:rPr>
              <a:t>• Shortest Order Lead Times In The Industry, Guaranteed </a:t>
            </a:r>
          </a:p>
          <a:p>
            <a:r>
              <a:rPr lang="en-US" sz="1600" dirty="0">
                <a:latin typeface="ZapfHumnst BT" pitchFamily="34" charset="0"/>
              </a:rPr>
              <a:t>• </a:t>
            </a:r>
            <a:r>
              <a:rPr lang="en-US" sz="1600" b="1" dirty="0">
                <a:latin typeface="ZapfHumnst BT" pitchFamily="34" charset="0"/>
              </a:rPr>
              <a:t>Exceptional Customer Service </a:t>
            </a:r>
          </a:p>
          <a:p>
            <a:r>
              <a:rPr lang="en-US" sz="1600" b="1" dirty="0">
                <a:latin typeface="ZapfHumnst BT" pitchFamily="34" charset="0"/>
              </a:rPr>
              <a:t>• Warranty</a:t>
            </a:r>
          </a:p>
          <a:p>
            <a:pPr marL="700442" lvl="1" indent="-191030">
              <a:buFont typeface="Wingdings" pitchFamily="2" charset="2"/>
              <a:buChar char="ü"/>
            </a:pPr>
            <a:r>
              <a:rPr lang="en-US" sz="1600" dirty="0">
                <a:latin typeface="ZapfHumnst BT" pitchFamily="34" charset="0"/>
              </a:rPr>
              <a:t> Lifetime Guarantee – backed by ASTM life testing at independent brick testing laboratory</a:t>
            </a:r>
          </a:p>
        </p:txBody>
      </p:sp>
    </p:spTree>
    <p:extLst>
      <p:ext uri="{BB962C8B-B14F-4D97-AF65-F5344CB8AC3E}">
        <p14:creationId xmlns:p14="http://schemas.microsoft.com/office/powerpoint/2010/main" val="1574059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0072370" cy="453458"/>
          </a:xfrm>
          <a:prstGeom prst="rect">
            <a:avLst/>
          </a:prstGeom>
          <a:noFill/>
        </p:spPr>
        <p:txBody>
          <a:bodyPr wrap="square" lIns="101882" tIns="50941" rIns="101882" bIns="50941" rtlCol="0">
            <a:spAutoFit/>
          </a:bodyPr>
          <a:lstStyle/>
          <a:p>
            <a:pPr algn="ctr"/>
            <a:r>
              <a:rPr lang="en-US" sz="2200" b="1" dirty="0">
                <a:latin typeface="ZapfHumnst BT" pitchFamily="34" charset="0"/>
              </a:rPr>
              <a:t>Questions &amp; Answers</a:t>
            </a:r>
            <a:endParaRPr lang="en-US" sz="700" b="1" dirty="0">
              <a:latin typeface="ZapfHumnst BT" pitchFamily="34" charset="0"/>
            </a:endParaRPr>
          </a:p>
        </p:txBody>
      </p:sp>
      <p:sp>
        <p:nvSpPr>
          <p:cNvPr id="2" name="Rectangle 1"/>
          <p:cNvSpPr/>
          <p:nvPr/>
        </p:nvSpPr>
        <p:spPr>
          <a:xfrm>
            <a:off x="0" y="628650"/>
            <a:ext cx="10058400" cy="6848029"/>
          </a:xfrm>
          <a:prstGeom prst="rect">
            <a:avLst/>
          </a:prstGeom>
        </p:spPr>
        <p:txBody>
          <a:bodyPr wrap="square">
            <a:spAutoFit/>
          </a:bodyPr>
          <a:lstStyle/>
          <a:p>
            <a:endParaRPr lang="en-US" sz="1300" dirty="0">
              <a:latin typeface="ZapfHumnst BT" panose="020B0502050508020304" pitchFamily="34" charset="0"/>
            </a:endParaRPr>
          </a:p>
          <a:p>
            <a:r>
              <a:rPr lang="en-US" sz="1300" i="1" dirty="0">
                <a:latin typeface="ZapfHumnst BT" panose="020B0502050508020304" pitchFamily="34" charset="0"/>
              </a:rPr>
              <a:t> </a:t>
            </a:r>
            <a:r>
              <a:rPr lang="en-US" sz="1300" b="1" i="1" dirty="0">
                <a:latin typeface="ZapfHumnst BT" panose="020B0502050508020304" pitchFamily="34" charset="0"/>
              </a:rPr>
              <a:t> </a:t>
            </a:r>
            <a:r>
              <a:rPr lang="en-US" sz="1300" dirty="0">
                <a:latin typeface="ZapfHumnst BT" panose="020B0502050508020304" pitchFamily="34" charset="0"/>
              </a:rPr>
              <a:t>Is the text upper and/or lower case? </a:t>
            </a:r>
          </a:p>
          <a:p>
            <a:pPr lvl="1"/>
            <a:r>
              <a:rPr lang="en-US" sz="1300" i="1" dirty="0">
                <a:latin typeface="ZapfHumnst BT" panose="020B0502050508020304" pitchFamily="34" charset="0"/>
              </a:rPr>
              <a:t>This is the decision of the fundraising committee. You can have the text all upper case, or all lower case, or a combination.  </a:t>
            </a:r>
            <a:endParaRPr lang="en-US" sz="1300" dirty="0">
              <a:latin typeface="ZapfHumnst BT" panose="020B0502050508020304" pitchFamily="34" charset="0"/>
            </a:endParaRPr>
          </a:p>
          <a:p>
            <a:r>
              <a:rPr lang="en-US" sz="1300" i="1" dirty="0">
                <a:latin typeface="ZapfHumnst BT" panose="020B0502050508020304" pitchFamily="34" charset="0"/>
              </a:rPr>
              <a:t> </a:t>
            </a:r>
            <a:r>
              <a:rPr lang="en-US" sz="1300" dirty="0">
                <a:latin typeface="ZapfHumnst BT" panose="020B0502050508020304" pitchFamily="34" charset="0"/>
              </a:rPr>
              <a:t>What do the engraved bricks look like?</a:t>
            </a:r>
          </a:p>
          <a:p>
            <a:pPr lvl="1"/>
            <a:r>
              <a:rPr lang="en-US" sz="1300" i="1" dirty="0">
                <a:latin typeface="ZapfHumnst BT" panose="020B0502050508020304" pitchFamily="34" charset="0"/>
              </a:rPr>
              <a:t>The laser mark has the appearance of a black glass finish.  No paint or epoxy, but a permanent</a:t>
            </a:r>
            <a:r>
              <a:rPr lang="en-US" sz="1300" b="1" i="1" dirty="0">
                <a:latin typeface="ZapfHumnst BT" panose="020B0502050508020304" pitchFamily="34" charset="0"/>
              </a:rPr>
              <a:t> </a:t>
            </a:r>
            <a:r>
              <a:rPr lang="en-US" sz="1300" i="1" dirty="0">
                <a:latin typeface="ZapfHumnst BT" panose="020B0502050508020304" pitchFamily="34" charset="0"/>
              </a:rPr>
              <a:t>laser engraved mark.</a:t>
            </a:r>
            <a:endParaRPr lang="en-US" sz="1300" dirty="0">
              <a:latin typeface="ZapfHumnst BT" panose="020B0502050508020304" pitchFamily="34" charset="0"/>
            </a:endParaRPr>
          </a:p>
          <a:p>
            <a:r>
              <a:rPr lang="en-US" sz="1300" dirty="0">
                <a:latin typeface="ZapfHumnst BT" panose="020B0502050508020304" pitchFamily="34" charset="0"/>
              </a:rPr>
              <a:t>What do you mean by a permanent laser mark?  Why is the mark permanent?</a:t>
            </a:r>
            <a:r>
              <a:rPr lang="en-US" sz="1300" b="1" dirty="0">
                <a:latin typeface="ZapfHumnst BT" panose="020B0502050508020304" pitchFamily="34" charset="0"/>
              </a:rPr>
              <a:t>  </a:t>
            </a:r>
            <a:endParaRPr lang="en-US" sz="1300" dirty="0">
              <a:latin typeface="ZapfHumnst BT" panose="020B0502050508020304" pitchFamily="34" charset="0"/>
            </a:endParaRPr>
          </a:p>
          <a:p>
            <a:pPr lvl="1"/>
            <a:r>
              <a:rPr lang="en-US" sz="1300" i="1" dirty="0">
                <a:latin typeface="ZapfHumnst BT" panose="020B0502050508020304" pitchFamily="34" charset="0"/>
              </a:rPr>
              <a:t>The process is called Laser </a:t>
            </a:r>
            <a:r>
              <a:rPr lang="en-US" sz="1300" i="1" dirty="0" err="1">
                <a:latin typeface="ZapfHumnst BT" panose="020B0502050508020304" pitchFamily="34" charset="0"/>
              </a:rPr>
              <a:t>Vitrification</a:t>
            </a:r>
            <a:r>
              <a:rPr lang="en-US" sz="1300" i="1" dirty="0">
                <a:latin typeface="ZapfHumnst BT" panose="020B0502050508020304" pitchFamily="34" charset="0"/>
              </a:rPr>
              <a:t>, and the laser mark has been subjected to the harshest of environments, through independent studies conducted by Industrial Testing Laboratories, Inc.</a:t>
            </a:r>
            <a:endParaRPr lang="en-US" sz="1300" dirty="0">
              <a:latin typeface="ZapfHumnst BT" panose="020B0502050508020304" pitchFamily="34" charset="0"/>
            </a:endParaRPr>
          </a:p>
          <a:p>
            <a:r>
              <a:rPr lang="en-US" sz="1300" b="1" i="1" dirty="0">
                <a:latin typeface="ZapfHumnst BT" panose="020B0502050508020304" pitchFamily="34" charset="0"/>
              </a:rPr>
              <a:t> </a:t>
            </a:r>
            <a:r>
              <a:rPr lang="en-US" sz="1300" dirty="0">
                <a:latin typeface="ZapfHumnst BT" panose="020B0502050508020304" pitchFamily="34" charset="0"/>
              </a:rPr>
              <a:t>What is the height of the character?</a:t>
            </a:r>
            <a:r>
              <a:rPr lang="en-US" sz="1300" b="1" dirty="0">
                <a:latin typeface="ZapfHumnst BT" panose="020B0502050508020304" pitchFamily="34" charset="0"/>
              </a:rPr>
              <a:t> </a:t>
            </a:r>
            <a:endParaRPr lang="en-US" sz="1300" dirty="0">
              <a:latin typeface="ZapfHumnst BT" panose="020B0502050508020304" pitchFamily="34" charset="0"/>
            </a:endParaRPr>
          </a:p>
          <a:p>
            <a:pPr lvl="1"/>
            <a:r>
              <a:rPr lang="en-US" sz="1300" i="1" dirty="0">
                <a:latin typeface="ZapfHumnst BT" panose="020B0502050508020304" pitchFamily="34" charset="0"/>
              </a:rPr>
              <a:t>The individual character height for an upper case letter is 15 millimeters.  The individual character height for a lower case letter is 11 millimeters.  Fundraising Brick also provides our customers with custom size lettering.  If you would like to have the letters engraved with a 12millimeter or 20millimeter character height, just ask.  We can accommodate all of your specific needs. </a:t>
            </a:r>
            <a:endParaRPr lang="en-US" sz="1300" dirty="0">
              <a:latin typeface="ZapfHumnst BT" panose="020B0502050508020304" pitchFamily="34" charset="0"/>
            </a:endParaRPr>
          </a:p>
          <a:p>
            <a:r>
              <a:rPr lang="en-US" sz="1300" i="1" dirty="0">
                <a:latin typeface="ZapfHumnst BT" panose="020B0502050508020304" pitchFamily="34" charset="0"/>
              </a:rPr>
              <a:t> </a:t>
            </a:r>
            <a:r>
              <a:rPr lang="en-US" sz="1300" dirty="0">
                <a:latin typeface="ZapfHumnst BT" panose="020B0502050508020304" pitchFamily="34" charset="0"/>
              </a:rPr>
              <a:t>Is my donation a tax deduction? </a:t>
            </a:r>
          </a:p>
          <a:p>
            <a:pPr lvl="1"/>
            <a:r>
              <a:rPr lang="en-US" sz="1300" i="1" dirty="0">
                <a:latin typeface="ZapfHumnst BT" panose="020B0502050508020304" pitchFamily="34" charset="0"/>
              </a:rPr>
              <a:t>Verify with your accountant.</a:t>
            </a:r>
            <a:endParaRPr lang="en-US" sz="1300" dirty="0">
              <a:latin typeface="ZapfHumnst BT" panose="020B0502050508020304" pitchFamily="34" charset="0"/>
            </a:endParaRPr>
          </a:p>
          <a:p>
            <a:r>
              <a:rPr lang="en-US" sz="1300" i="1" dirty="0">
                <a:latin typeface="ZapfHumnst BT" panose="020B0502050508020304" pitchFamily="34" charset="0"/>
              </a:rPr>
              <a:t> </a:t>
            </a:r>
            <a:r>
              <a:rPr lang="en-US" sz="1300" dirty="0">
                <a:latin typeface="ZapfHumnst BT" panose="020B0502050508020304" pitchFamily="34" charset="0"/>
              </a:rPr>
              <a:t>Is punctuation an additional space?</a:t>
            </a:r>
          </a:p>
          <a:p>
            <a:pPr lvl="1"/>
            <a:r>
              <a:rPr lang="en-US" sz="1300" i="1" dirty="0">
                <a:latin typeface="ZapfHumnst BT" panose="020B0502050508020304" pitchFamily="34" charset="0"/>
              </a:rPr>
              <a:t>Yes, as well as the spaces in between words.</a:t>
            </a:r>
            <a:endParaRPr lang="en-US" sz="1300" dirty="0">
              <a:latin typeface="ZapfHumnst BT" panose="020B0502050508020304" pitchFamily="34" charset="0"/>
            </a:endParaRPr>
          </a:p>
          <a:p>
            <a:r>
              <a:rPr lang="en-US" sz="1300" b="1" dirty="0">
                <a:latin typeface="ZapfHumnst BT" panose="020B0502050508020304" pitchFamily="34" charset="0"/>
              </a:rPr>
              <a:t> </a:t>
            </a:r>
            <a:r>
              <a:rPr lang="en-US" sz="1300" dirty="0">
                <a:latin typeface="ZapfHumnst BT" panose="020B0502050508020304" pitchFamily="34" charset="0"/>
              </a:rPr>
              <a:t>Which punctuation marks can be scribed?</a:t>
            </a:r>
            <a:r>
              <a:rPr lang="en-US" sz="1300" b="1" dirty="0">
                <a:latin typeface="ZapfHumnst BT" panose="020B0502050508020304" pitchFamily="34" charset="0"/>
              </a:rPr>
              <a:t> </a:t>
            </a:r>
            <a:endParaRPr lang="en-US" sz="1300" dirty="0">
              <a:latin typeface="ZapfHumnst BT" panose="020B0502050508020304" pitchFamily="34" charset="0"/>
            </a:endParaRPr>
          </a:p>
          <a:p>
            <a:pPr lvl="1"/>
            <a:r>
              <a:rPr lang="en-US" sz="1300" i="1" dirty="0">
                <a:latin typeface="ZapfHumnst BT" panose="020B0502050508020304" pitchFamily="34" charset="0"/>
              </a:rPr>
              <a:t>Commas, quotation marks, ampersands, parenthesis, dash, periods, etc.  Fundraising Brick can also engrave special characters for example, the Greek Alphabet, if required for your fundraiser. </a:t>
            </a:r>
            <a:endParaRPr lang="en-US" sz="1300" dirty="0">
              <a:latin typeface="ZapfHumnst BT" panose="020B0502050508020304" pitchFamily="34" charset="0"/>
            </a:endParaRPr>
          </a:p>
          <a:p>
            <a:r>
              <a:rPr lang="en-US" sz="1300" b="1" dirty="0">
                <a:latin typeface="ZapfHumnst BT" panose="020B0502050508020304" pitchFamily="34" charset="0"/>
              </a:rPr>
              <a:t> </a:t>
            </a:r>
            <a:r>
              <a:rPr lang="en-US" sz="1300" dirty="0">
                <a:latin typeface="ZapfHumnst BT" panose="020B0502050508020304" pitchFamily="34" charset="0"/>
              </a:rPr>
              <a:t>Will I receive a certificate of recognition, or can one be sent to the person I am making the donation for? </a:t>
            </a:r>
          </a:p>
          <a:p>
            <a:pPr lvl="1"/>
            <a:r>
              <a:rPr lang="en-US" sz="1300" i="1" dirty="0">
                <a:latin typeface="ZapfHumnst BT" panose="020B0502050508020304" pitchFamily="34" charset="0"/>
              </a:rPr>
              <a:t>Yes, to receive a certificate just let your sales representative know or specify on the order form the name that you would like to have printed on the certificate.  </a:t>
            </a:r>
            <a:endParaRPr lang="en-US" sz="1300" dirty="0">
              <a:latin typeface="ZapfHumnst BT" panose="020B0502050508020304" pitchFamily="34" charset="0"/>
            </a:endParaRPr>
          </a:p>
          <a:p>
            <a:r>
              <a:rPr lang="en-US" sz="1300" dirty="0">
                <a:latin typeface="ZapfHumnst BT" panose="020B0502050508020304" pitchFamily="34" charset="0"/>
              </a:rPr>
              <a:t> What if there is a spelling error in the donor name?</a:t>
            </a:r>
            <a:r>
              <a:rPr lang="en-US" sz="1300" b="1" dirty="0">
                <a:latin typeface="ZapfHumnst BT" panose="020B0502050508020304" pitchFamily="34" charset="0"/>
              </a:rPr>
              <a:t> </a:t>
            </a:r>
            <a:endParaRPr lang="en-US" sz="1300" dirty="0">
              <a:latin typeface="ZapfHumnst BT" panose="020B0502050508020304" pitchFamily="34" charset="0"/>
            </a:endParaRPr>
          </a:p>
          <a:p>
            <a:pPr lvl="1"/>
            <a:r>
              <a:rPr lang="en-US" sz="1300" i="1" dirty="0">
                <a:latin typeface="ZapfHumnst BT" panose="020B0502050508020304" pitchFamily="34" charset="0"/>
              </a:rPr>
              <a:t>It is the responsibility of the donor to spell the name correctly, and the fundraising group's responsibility to enter the names correctly onto the text file documents.  In an effort to reduce errors, Fundraising Brick recommends that you have one individual enter the names and a second individual spell check the document prior to submitting your order with Fundraising Brick.</a:t>
            </a:r>
          </a:p>
          <a:p>
            <a:pPr lvl="1"/>
            <a:endParaRPr lang="en-US" sz="1300" dirty="0">
              <a:latin typeface="ZapfHumnst BT" panose="020B0502050508020304" pitchFamily="34" charset="0"/>
            </a:endParaRPr>
          </a:p>
          <a:p>
            <a:pPr algn="ctr"/>
            <a:r>
              <a:rPr lang="en-US" sz="1500" dirty="0">
                <a:latin typeface="ZapfHumnst BT" panose="020B0502050508020304" pitchFamily="34" charset="0"/>
              </a:rPr>
              <a:t>If you have any other questions or just want to discuss your fundraiser, do not hesitate to contact us at:</a:t>
            </a:r>
          </a:p>
          <a:p>
            <a:pPr algn="ctr"/>
            <a:r>
              <a:rPr lang="en-US" sz="1500" dirty="0">
                <a:latin typeface="ZapfHumnst BT" panose="020B0502050508020304" pitchFamily="34" charset="0"/>
              </a:rPr>
              <a:t>Fundraising Brick - 105 Industrial Drive - Hermann, Missouri 65041</a:t>
            </a:r>
          </a:p>
          <a:p>
            <a:pPr algn="ctr"/>
            <a:r>
              <a:rPr lang="en-US" sz="1500" dirty="0">
                <a:latin typeface="ZapfHumnst BT" panose="020B0502050508020304" pitchFamily="34" charset="0"/>
              </a:rPr>
              <a:t>Jennifer Stemmley - CEO (email) </a:t>
            </a:r>
            <a:r>
              <a:rPr lang="en-US" sz="1500" dirty="0">
                <a:latin typeface="ZapfHumnst BT" panose="020B0502050508020304" pitchFamily="34" charset="0"/>
                <a:hlinkClick r:id="rId2"/>
              </a:rPr>
              <a:t>jenny@fundraisingbrick.com</a:t>
            </a:r>
            <a:r>
              <a:rPr lang="en-US" sz="1500" dirty="0">
                <a:latin typeface="ZapfHumnst BT" panose="020B0502050508020304" pitchFamily="34" charset="0"/>
              </a:rPr>
              <a:t> (cell) 573-694-1127 </a:t>
            </a:r>
          </a:p>
          <a:p>
            <a:pPr algn="ctr"/>
            <a:r>
              <a:rPr lang="en-US" sz="1500" dirty="0">
                <a:latin typeface="ZapfHumnst BT" panose="020B0502050508020304" pitchFamily="34" charset="0"/>
              </a:rPr>
              <a:t>Melissa Heldt - Sales Manager (email) </a:t>
            </a:r>
            <a:r>
              <a:rPr lang="en-US" sz="1500" dirty="0">
                <a:latin typeface="ZapfHumnst BT" panose="020B0502050508020304" pitchFamily="34" charset="0"/>
                <a:hlinkClick r:id="rId3"/>
              </a:rPr>
              <a:t>missy@fundraisingbrick.com</a:t>
            </a:r>
            <a:r>
              <a:rPr lang="en-US" sz="1500" dirty="0">
                <a:latin typeface="ZapfHumnst BT" panose="020B0502050508020304" pitchFamily="34" charset="0"/>
              </a:rPr>
              <a:t> (cell) 573-694-4009</a:t>
            </a:r>
          </a:p>
          <a:p>
            <a:pPr algn="ctr"/>
            <a:r>
              <a:rPr lang="en-US" sz="1500" dirty="0">
                <a:latin typeface="ZapfHumnst BT" panose="020B0502050508020304" pitchFamily="34" charset="0"/>
              </a:rPr>
              <a:t>Toll Free - 855-BRICKS4U (855-274-2574) (p) 573-486-5515 (f) 636-600-5352</a:t>
            </a:r>
          </a:p>
        </p:txBody>
      </p:sp>
    </p:spTree>
    <p:extLst>
      <p:ext uri="{BB962C8B-B14F-4D97-AF65-F5344CB8AC3E}">
        <p14:creationId xmlns:p14="http://schemas.microsoft.com/office/powerpoint/2010/main" val="449746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0072370" cy="549153"/>
          </a:xfrm>
          <a:prstGeom prst="rect">
            <a:avLst/>
          </a:prstGeom>
          <a:noFill/>
        </p:spPr>
        <p:txBody>
          <a:bodyPr wrap="square" lIns="101882" tIns="50941" rIns="101882" bIns="50941" rtlCol="0">
            <a:spAutoFit/>
          </a:bodyPr>
          <a:lstStyle/>
          <a:p>
            <a:pPr algn="ctr"/>
            <a:r>
              <a:rPr lang="en-US" sz="2200" b="1" dirty="0">
                <a:latin typeface="ZapfHumnst BT" pitchFamily="34" charset="0"/>
              </a:rPr>
              <a:t>The Next Steps - See our fundraising guide and packet for additional details</a:t>
            </a:r>
          </a:p>
          <a:p>
            <a:pPr algn="ctr"/>
            <a:endParaRPr lang="en-US" sz="700" b="1" dirty="0">
              <a:latin typeface="ZapfHumnst BT" pitchFamily="34" charset="0"/>
            </a:endParaRPr>
          </a:p>
        </p:txBody>
      </p:sp>
      <p:sp>
        <p:nvSpPr>
          <p:cNvPr id="2" name="Rectangle 1"/>
          <p:cNvSpPr/>
          <p:nvPr/>
        </p:nvSpPr>
        <p:spPr>
          <a:xfrm>
            <a:off x="0" y="570428"/>
            <a:ext cx="10048875" cy="7201972"/>
          </a:xfrm>
          <a:prstGeom prst="rect">
            <a:avLst/>
          </a:prstGeom>
        </p:spPr>
        <p:txBody>
          <a:bodyPr wrap="square">
            <a:spAutoFit/>
          </a:bodyPr>
          <a:lstStyle/>
          <a:p>
            <a:r>
              <a:rPr lang="en-US" sz="1400" b="1" dirty="0">
                <a:latin typeface="ZapfHumnst BT" panose="020B0502050508020304" pitchFamily="34" charset="0"/>
              </a:rPr>
              <a:t>1. Fundraiser Project Timeline/Organization</a:t>
            </a:r>
          </a:p>
          <a:p>
            <a:r>
              <a:rPr lang="en-US" sz="1400" dirty="0">
                <a:latin typeface="ZapfHumnst BT" panose="020B0502050508020304" pitchFamily="34" charset="0"/>
              </a:rPr>
              <a:t>Complete the timeline which depicts milestones for when tasks, goals, and sales forecasts are reached.  Complete daily, weekly, monthly sales projections based on predetermined goals.  Decide how much money that your fundraiser would like to raise.  Set the price of each brick to donors.  Combine the price you pay for donor bricks and add the amount you would like to raise.  This will determine your final sale price for the bricks or tiles.  To help volunteers understand exactly what you need from them, inform them of your tasks, goals, and sales forecasts.  Make all pertinent information visibly available to all volunteers.  Set realistic goals…do not underestimate your abilities as a fundraiser.  Assign the following roles to the individuals in charge of the fundraising project.  In some cases, this is one person.  Project Manager - Project Coordinator - Sales Manager</a:t>
            </a:r>
          </a:p>
          <a:p>
            <a:r>
              <a:rPr lang="en-US" sz="1400" b="1" dirty="0">
                <a:latin typeface="ZapfHumnst BT" panose="020B0502050508020304" pitchFamily="34" charset="0"/>
              </a:rPr>
              <a:t>2. Define your Project</a:t>
            </a:r>
          </a:p>
          <a:p>
            <a:r>
              <a:rPr lang="en-US" sz="1400" dirty="0">
                <a:latin typeface="ZapfHumnst BT" panose="020B0502050508020304" pitchFamily="34" charset="0"/>
              </a:rPr>
              <a:t>Is your project a walkway, wall, or patio? How many square feet will your project cover? A rule of thumb to consider is that it takes 9, 4x8” bricks to fill 2 square feet.  How much money do you need to raise?  What is your time line?  If your project is a walkway or other paver-based installation, will you install on a sand base or on concrete?  Installing on a sand base will allow you to complete your installation with a mix of engraved and blank bricks – the blank bricks can be easily replaced with donor bricks in the future.</a:t>
            </a:r>
          </a:p>
          <a:p>
            <a:r>
              <a:rPr lang="en-US" sz="1400" b="1" dirty="0">
                <a:latin typeface="ZapfHumnst BT" panose="020B0502050508020304" pitchFamily="34" charset="0"/>
              </a:rPr>
              <a:t>3. Choose Your Brick or Tile</a:t>
            </a:r>
          </a:p>
          <a:p>
            <a:r>
              <a:rPr lang="en-US" sz="1400" dirty="0">
                <a:latin typeface="ZapfHumnst BT" panose="020B0502050508020304" pitchFamily="34" charset="0"/>
              </a:rPr>
              <a:t>Select your brick or tile and font choice from our  available selection.</a:t>
            </a:r>
          </a:p>
          <a:p>
            <a:r>
              <a:rPr lang="en-US" sz="1400" b="1" dirty="0">
                <a:latin typeface="ZapfHumnst BT" panose="020B0502050508020304" pitchFamily="34" charset="0"/>
              </a:rPr>
              <a:t>4. Campaign Details</a:t>
            </a:r>
          </a:p>
          <a:p>
            <a:r>
              <a:rPr lang="en-US" sz="1400" dirty="0">
                <a:latin typeface="ZapfHumnst BT" panose="020B0502050508020304" pitchFamily="34" charset="0"/>
              </a:rPr>
              <a:t>How much will you charge for each brick or tile? This will be determined by the size of your project, the amount of money you need to raise, the desirability of your cause, the demographics of your potential donor base, and other factors. We have seen 4x8” donor bricks being sold for as little as $50 each and as much as $1,000 each.  Installation will be a major expense. We recommend  that you get multiple quotes before committing to a contractor. Ask if they will donate their services in return for an engraved brick(s) to be installed with their company logo for free advertising.  If they are not willing to donate their services, ask if they will offer a discounted rate in return for an engraved brick(s). Utilize our program enhancers to increase your donations.  </a:t>
            </a:r>
          </a:p>
          <a:p>
            <a:r>
              <a:rPr lang="en-US" sz="1400" b="1" dirty="0">
                <a:latin typeface="ZapfHumnst BT" panose="020B0502050508020304" pitchFamily="34" charset="0"/>
              </a:rPr>
              <a:t>5. Donor List and Strategy	</a:t>
            </a:r>
          </a:p>
          <a:p>
            <a:pPr lvl="0"/>
            <a:r>
              <a:rPr lang="en-US" sz="1400" dirty="0">
                <a:latin typeface="ZapfHumnst BT" panose="020B0502050508020304" pitchFamily="34" charset="0"/>
              </a:rPr>
              <a:t>Develop a strategy for advertising and marketing.  One suggestion is to create a hierarchy for donation amounts, such as Silver, Gold and Platinum.  Depending on the price of your donor bricks, designate dollar amount requirements for placing donors into the categories.  For example, a minimum donation of $500 is required to be a Silver Donor, $1000 for Gold, and $5,000 for Platinum.  When an individual or organization donates $500, offer a complimentary brick with their name and title of Silver Donor, as a reward.  This and other strategies can be used to promote special rewards for large donations.  Display flyers and other information about your Fundraiser at: Banks, Beauty Salons, Car Dealers, Restaurants, Fast Food Chains, Churches, Grocery Stores, Downtown Businesses, Health and Sports Clubs, Corporations (lunch/reception areas), Service Clubs, Funeral Chapels, Libraries, Schools, Colleges, Universities, Utility Companies, Retail Stores, Bulletin Boards.  The direct mail promotional piece will work.  Mail a letter to your list of potential donors.  Use our donor letter template as a guide.</a:t>
            </a:r>
          </a:p>
          <a:p>
            <a:r>
              <a:rPr lang="en-US" sz="1400" b="1" dirty="0">
                <a:latin typeface="ZapfHumnst BT" panose="020B0502050508020304" pitchFamily="34" charset="0"/>
              </a:rPr>
              <a:t>6. Call Fundraising Brick at 855-BRICKS4U or 573-486-5515</a:t>
            </a:r>
            <a:endParaRPr lang="en-US" sz="1400" dirty="0">
              <a:latin typeface="ZapfHumnst BT" panose="020B0502050508020304" pitchFamily="34" charset="0"/>
            </a:endParaRPr>
          </a:p>
        </p:txBody>
      </p:sp>
    </p:spTree>
    <p:extLst>
      <p:ext uri="{BB962C8B-B14F-4D97-AF65-F5344CB8AC3E}">
        <p14:creationId xmlns:p14="http://schemas.microsoft.com/office/powerpoint/2010/main" val="2289073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ilding a Stong Foundation with Brick Tumblewe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5007183"/>
          </a:xfrm>
          <a:prstGeom prst="rect">
            <a:avLst/>
          </a:prstGeom>
        </p:spPr>
      </p:pic>
      <p:sp>
        <p:nvSpPr>
          <p:cNvPr id="8" name="TextBox 7"/>
          <p:cNvSpPr txBox="1"/>
          <p:nvPr/>
        </p:nvSpPr>
        <p:spPr>
          <a:xfrm>
            <a:off x="0" y="5116466"/>
            <a:ext cx="10058400" cy="2503534"/>
          </a:xfrm>
          <a:prstGeom prst="rect">
            <a:avLst/>
          </a:prstGeom>
          <a:solidFill>
            <a:schemeClr val="bg1"/>
          </a:solidFill>
        </p:spPr>
        <p:txBody>
          <a:bodyPr wrap="square" lIns="101882" tIns="50941" rIns="101882" bIns="50941" rtlCol="0">
            <a:spAutoFit/>
          </a:bodyPr>
          <a:lstStyle/>
          <a:p>
            <a:pPr algn="ctr"/>
            <a:r>
              <a:rPr lang="en-US" sz="2600" dirty="0">
                <a:latin typeface="ZapfHumnst BT" pitchFamily="34" charset="0"/>
              </a:rPr>
              <a:t>Toll Free: (855) BRICKS4U</a:t>
            </a:r>
          </a:p>
          <a:p>
            <a:pPr algn="ctr"/>
            <a:r>
              <a:rPr lang="en-US" sz="2600" dirty="0">
                <a:latin typeface="ZapfHumnst BT" pitchFamily="34" charset="0"/>
              </a:rPr>
              <a:t>Phone: 573-486-5515</a:t>
            </a:r>
          </a:p>
          <a:p>
            <a:pPr algn="ctr"/>
            <a:r>
              <a:rPr lang="en-US" sz="2600" dirty="0">
                <a:latin typeface="ZapfHumnst BT" pitchFamily="34" charset="0"/>
              </a:rPr>
              <a:t>Fax: 636-600-5352</a:t>
            </a:r>
          </a:p>
          <a:p>
            <a:pPr algn="ctr"/>
            <a:r>
              <a:rPr lang="en-US" sz="2600" dirty="0">
                <a:latin typeface="ZapfHumnst BT" pitchFamily="34" charset="0"/>
                <a:hlinkClick r:id="rId3"/>
              </a:rPr>
              <a:t>www.fundraisingbrick.com</a:t>
            </a:r>
            <a:r>
              <a:rPr lang="en-US" sz="2600" dirty="0">
                <a:latin typeface="ZapfHumnst BT" pitchFamily="34" charset="0"/>
              </a:rPr>
              <a:t> </a:t>
            </a:r>
          </a:p>
          <a:p>
            <a:pPr algn="ctr"/>
            <a:r>
              <a:rPr lang="en-US" sz="2600" dirty="0">
                <a:latin typeface="ZapfHumnst BT" pitchFamily="34" charset="0"/>
              </a:rPr>
              <a:t>105 Industrial Drive</a:t>
            </a:r>
          </a:p>
          <a:p>
            <a:pPr algn="ctr"/>
            <a:r>
              <a:rPr lang="en-US" sz="2600" dirty="0">
                <a:latin typeface="ZapfHumnst BT" pitchFamily="34" charset="0"/>
              </a:rPr>
              <a:t>Hermann, MO 65041</a:t>
            </a:r>
          </a:p>
        </p:txBody>
      </p:sp>
    </p:spTree>
    <p:extLst>
      <p:ext uri="{BB962C8B-B14F-4D97-AF65-F5344CB8AC3E}">
        <p14:creationId xmlns:p14="http://schemas.microsoft.com/office/powerpoint/2010/main" val="12085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0072370" cy="841541"/>
          </a:xfrm>
          <a:prstGeom prst="rect">
            <a:avLst/>
          </a:prstGeom>
          <a:noFill/>
        </p:spPr>
        <p:txBody>
          <a:bodyPr wrap="square" lIns="101882" tIns="50941" rIns="101882" bIns="50941" rtlCol="0">
            <a:spAutoFit/>
          </a:bodyPr>
          <a:lstStyle/>
          <a:p>
            <a:pPr algn="ctr"/>
            <a:r>
              <a:rPr lang="en-US" sz="2400" b="1" dirty="0">
                <a:latin typeface="ZapfHumnst BT" pitchFamily="34" charset="0"/>
              </a:rPr>
              <a:t>Laser Engraving Advantages</a:t>
            </a:r>
          </a:p>
          <a:p>
            <a:pPr algn="ctr"/>
            <a:r>
              <a:rPr lang="en-US" sz="2400" b="1" dirty="0">
                <a:latin typeface="ZapfHumnst BT" pitchFamily="34" charset="0"/>
              </a:rPr>
              <a:t>Laser Engraving VS. Sandblasting</a:t>
            </a:r>
          </a:p>
        </p:txBody>
      </p:sp>
      <p:pic>
        <p:nvPicPr>
          <p:cNvPr id="17" name="Picture 16" descr="JennyStemmley-FoundationBricks-70154.jpg"/>
          <p:cNvPicPr/>
          <p:nvPr/>
        </p:nvPicPr>
        <p:blipFill>
          <a:blip r:embed="rId2" cstate="email">
            <a:extLst>
              <a:ext uri="{28A0092B-C50C-407E-A947-70E740481C1C}">
                <a14:useLocalDpi xmlns:a14="http://schemas.microsoft.com/office/drawing/2010/main"/>
              </a:ext>
            </a:extLst>
          </a:blip>
          <a:srcRect/>
          <a:stretch>
            <a:fillRect/>
          </a:stretch>
        </p:blipFill>
        <p:spPr>
          <a:xfrm>
            <a:off x="5601837" y="1447799"/>
            <a:ext cx="3694563" cy="3590784"/>
          </a:xfrm>
          <a:prstGeom prst="rect">
            <a:avLst/>
          </a:prstGeom>
        </p:spPr>
      </p:pic>
      <p:pic>
        <p:nvPicPr>
          <p:cNvPr id="18" name="Picture 17" descr="Laser Engraved Bricks Installed in 2007.JPG"/>
          <p:cNvPicPr/>
          <p:nvPr/>
        </p:nvPicPr>
        <p:blipFill>
          <a:blip r:embed="rId3" cstate="email">
            <a:extLst>
              <a:ext uri="{28A0092B-C50C-407E-A947-70E740481C1C}">
                <a14:useLocalDpi xmlns:a14="http://schemas.microsoft.com/office/drawing/2010/main"/>
              </a:ext>
            </a:extLst>
          </a:blip>
          <a:srcRect/>
          <a:stretch>
            <a:fillRect/>
          </a:stretch>
        </p:blipFill>
        <p:spPr>
          <a:xfrm rot="5400000">
            <a:off x="-553068" y="2647462"/>
            <a:ext cx="6248530" cy="3849205"/>
          </a:xfrm>
          <a:prstGeom prst="rect">
            <a:avLst/>
          </a:prstGeom>
        </p:spPr>
      </p:pic>
      <p:pic>
        <p:nvPicPr>
          <p:cNvPr id="19" name="Picture 18" descr="JennyStemmley-FoundationBricks-70162.jpg"/>
          <p:cNvPicPr/>
          <p:nvPr/>
        </p:nvPicPr>
        <p:blipFill>
          <a:blip r:embed="rId4" cstate="email">
            <a:extLst>
              <a:ext uri="{28A0092B-C50C-407E-A947-70E740481C1C}">
                <a14:useLocalDpi xmlns:a14="http://schemas.microsoft.com/office/drawing/2010/main"/>
              </a:ext>
            </a:extLst>
          </a:blip>
          <a:stretch>
            <a:fillRect/>
          </a:stretch>
        </p:blipFill>
        <p:spPr>
          <a:xfrm>
            <a:off x="5588000" y="5215862"/>
            <a:ext cx="3708400" cy="2480338"/>
          </a:xfrm>
          <a:prstGeom prst="rect">
            <a:avLst/>
          </a:prstGeom>
        </p:spPr>
      </p:pic>
      <p:sp>
        <p:nvSpPr>
          <p:cNvPr id="20" name="TextBox 19"/>
          <p:cNvSpPr txBox="1"/>
          <p:nvPr/>
        </p:nvSpPr>
        <p:spPr>
          <a:xfrm>
            <a:off x="0" y="790925"/>
            <a:ext cx="10058400" cy="656875"/>
          </a:xfrm>
          <a:prstGeom prst="rect">
            <a:avLst/>
          </a:prstGeom>
          <a:noFill/>
        </p:spPr>
        <p:txBody>
          <a:bodyPr wrap="square" lIns="101882" tIns="50941" rIns="101882" bIns="50941" rtlCol="0">
            <a:spAutoFit/>
          </a:bodyPr>
          <a:lstStyle/>
          <a:p>
            <a:r>
              <a:rPr lang="en-US" sz="1800" b="1" i="1" dirty="0">
                <a:latin typeface="ZapfHumnst BT" pitchFamily="34" charset="0"/>
              </a:rPr>
              <a:t>         Laser Engraved Bricks Installed in 2008	     Laser Engraved Bricks Installed in 2005</a:t>
            </a:r>
          </a:p>
          <a:p>
            <a:r>
              <a:rPr lang="en-US" sz="1800" b="1" i="1" dirty="0">
                <a:latin typeface="ZapfHumnst BT" pitchFamily="34" charset="0"/>
              </a:rPr>
              <a:t>         (Photographed in 2013)		  	     (Photographed in 2013)</a:t>
            </a:r>
            <a:endParaRPr lang="en-US" sz="1800" dirty="0">
              <a:latin typeface="ZapfHumnst BT" pitchFamily="34" charset="0"/>
            </a:endParaRPr>
          </a:p>
        </p:txBody>
      </p:sp>
    </p:spTree>
    <p:extLst>
      <p:ext uri="{BB962C8B-B14F-4D97-AF65-F5344CB8AC3E}">
        <p14:creationId xmlns:p14="http://schemas.microsoft.com/office/powerpoint/2010/main" val="32794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70" y="519671"/>
            <a:ext cx="10072370" cy="7304849"/>
          </a:xfrm>
          <a:prstGeom prst="rect">
            <a:avLst/>
          </a:prstGeom>
          <a:noFill/>
        </p:spPr>
        <p:txBody>
          <a:bodyPr wrap="square" lIns="101882" tIns="50941" rIns="101882" bIns="50941" rtlCol="0">
            <a:spAutoFit/>
          </a:bodyPr>
          <a:lstStyle/>
          <a:p>
            <a:r>
              <a:rPr lang="en-US" sz="1800" b="1" i="1" dirty="0">
                <a:latin typeface="ZapfHumnst BT" pitchFamily="34" charset="0"/>
              </a:rPr>
              <a:t>Laser Engraving</a:t>
            </a:r>
            <a:endParaRPr lang="en-US" sz="1800" dirty="0">
              <a:latin typeface="ZapfHumnst BT" pitchFamily="34" charset="0"/>
            </a:endParaRPr>
          </a:p>
          <a:p>
            <a:r>
              <a:rPr lang="en-US" sz="1800" dirty="0">
                <a:latin typeface="ZapfHumnst BT" pitchFamily="34" charset="0"/>
              </a:rPr>
              <a:t>Our laser engraved bricks are more durable and are safer than sandblasted bricks. We permanently engrave bricks with our unique laser technology.  What happens in the engraving process is called laser </a:t>
            </a:r>
            <a:r>
              <a:rPr lang="en-US" sz="1800" dirty="0" err="1">
                <a:latin typeface="ZapfHumnst BT" pitchFamily="34" charset="0"/>
              </a:rPr>
              <a:t>vitrification</a:t>
            </a:r>
            <a:r>
              <a:rPr lang="en-US" sz="1800" dirty="0">
                <a:latin typeface="ZapfHumnst BT" pitchFamily="34" charset="0"/>
              </a:rPr>
              <a:t>, or just </a:t>
            </a:r>
            <a:r>
              <a:rPr lang="en-US" sz="1800" dirty="0" err="1">
                <a:latin typeface="ZapfHumnst BT" pitchFamily="34" charset="0"/>
              </a:rPr>
              <a:t>vitrification</a:t>
            </a:r>
            <a:r>
              <a:rPr lang="en-US" sz="1800" dirty="0">
                <a:latin typeface="ZapfHumnst BT" pitchFamily="34" charset="0"/>
              </a:rPr>
              <a:t> for short. The laser directs an intensely hot beam onto the brick’s surface and changes the composition of the clay into a dark, glass-like mark that stands out on the engraved brick or etched tile. For our customers, this means endless possibilities because we can offer a wider variety of creative ideas by adding clipart, artwork, custom graphics, logos, signatures, depictions and fonts to your custom engraved brick or tile designs.</a:t>
            </a:r>
          </a:p>
          <a:p>
            <a:r>
              <a:rPr lang="en-US" sz="1800" b="1" i="1" dirty="0">
                <a:latin typeface="ZapfHumnst BT" pitchFamily="34" charset="0"/>
              </a:rPr>
              <a:t>Laser Engraving Process</a:t>
            </a:r>
            <a:endParaRPr lang="en-US" sz="1800" dirty="0">
              <a:latin typeface="ZapfHumnst BT" pitchFamily="34" charset="0"/>
            </a:endParaRPr>
          </a:p>
          <a:p>
            <a:r>
              <a:rPr lang="en-US" sz="1800" dirty="0">
                <a:latin typeface="ZapfHumnst BT" pitchFamily="34" charset="0"/>
              </a:rPr>
              <a:t>Laser engraving is a natural and permanent process.  The laser beam interacts with the brick, changing the composition into ceramic by intense heat.  </a:t>
            </a:r>
            <a:r>
              <a:rPr lang="en-US" sz="1800" i="1" dirty="0">
                <a:latin typeface="ZapfHumnst BT" pitchFamily="34" charset="0"/>
              </a:rPr>
              <a:t>The engraved laser mark on the brick is smooth, hard, and adhered permanently to the surrounding brick material.  </a:t>
            </a:r>
            <a:r>
              <a:rPr lang="en-US" sz="1800" dirty="0">
                <a:latin typeface="ZapfHumnst BT" pitchFamily="34" charset="0"/>
              </a:rPr>
              <a:t>No paint, ink or epoxy fillers are added to achieve contrast.  The brick laser marking process has been tested for durability for harsh weather conditions. Choosing laser engraving will guarantee a high-quality product far superior to any other engraving or etching processes on the market. Contact us today at 1-855-BRICKS4U to speak to a member of our team and get started on your project.</a:t>
            </a:r>
          </a:p>
          <a:p>
            <a:r>
              <a:rPr lang="en-US" sz="1800" b="1" i="1" dirty="0">
                <a:latin typeface="ZapfHumnst BT" pitchFamily="34" charset="0"/>
              </a:rPr>
              <a:t>Laser Marking is Maintenance Free</a:t>
            </a:r>
            <a:endParaRPr lang="en-US" sz="1800" dirty="0">
              <a:latin typeface="ZapfHumnst BT" pitchFamily="34" charset="0"/>
            </a:endParaRPr>
          </a:p>
          <a:p>
            <a:r>
              <a:rPr lang="en-US" sz="1800" dirty="0">
                <a:latin typeface="ZapfHumnst BT" pitchFamily="34" charset="0"/>
              </a:rPr>
              <a:t>Unlike sandblasting techniques, laser </a:t>
            </a:r>
            <a:r>
              <a:rPr lang="en-US" sz="1800" dirty="0" err="1">
                <a:latin typeface="ZapfHumnst BT" pitchFamily="34" charset="0"/>
              </a:rPr>
              <a:t>vitrification</a:t>
            </a:r>
            <a:r>
              <a:rPr lang="en-US" sz="1800" dirty="0">
                <a:latin typeface="ZapfHumnst BT" pitchFamily="34" charset="0"/>
              </a:rPr>
              <a:t> does not produce a cavity which attracts dirt, debris and invites erosion due to the inevitable freeze-thaw cycle in some harsh climates. The laser </a:t>
            </a:r>
            <a:r>
              <a:rPr lang="en-US" sz="1800" dirty="0" err="1">
                <a:latin typeface="ZapfHumnst BT" pitchFamily="34" charset="0"/>
              </a:rPr>
              <a:t>vitrification</a:t>
            </a:r>
            <a:r>
              <a:rPr lang="en-US" sz="1800" dirty="0">
                <a:latin typeface="ZapfHumnst BT" pitchFamily="34" charset="0"/>
              </a:rPr>
              <a:t> image is not affected by ultra-violet light, and is completely resistant to fading. Unlike other brick engraving processes, such as sandblasting, this low maintenance product requires minimal care. Simply wash away dirt and debris to expose a crisp, undamaged mark. The mark will never lose its clarity or quality.</a:t>
            </a:r>
          </a:p>
          <a:p>
            <a:r>
              <a:rPr lang="en-US" sz="1800" b="1" dirty="0">
                <a:latin typeface="ZapfHumnst BT" pitchFamily="34" charset="0"/>
              </a:rPr>
              <a:t> </a:t>
            </a:r>
            <a:r>
              <a:rPr lang="en-US" sz="1800" b="1" i="1" dirty="0">
                <a:latin typeface="ZapfHumnst BT" pitchFamily="34" charset="0"/>
              </a:rPr>
              <a:t>Bricks Are "GREEN"</a:t>
            </a:r>
            <a:endParaRPr lang="en-US" sz="1800" dirty="0">
              <a:latin typeface="ZapfHumnst BT" pitchFamily="34" charset="0"/>
            </a:endParaRPr>
          </a:p>
          <a:p>
            <a:r>
              <a:rPr lang="en-US" sz="1800" dirty="0">
                <a:latin typeface="ZapfHumnst BT" pitchFamily="34" charset="0"/>
              </a:rPr>
              <a:t>Laser Engraving is a natural and environmentally responsible option when revitalizing your community. No additives. All natural. Long lasting.</a:t>
            </a:r>
          </a:p>
        </p:txBody>
      </p:sp>
      <p:sp>
        <p:nvSpPr>
          <p:cNvPr id="6" name="TextBox 5"/>
          <p:cNvSpPr txBox="1"/>
          <p:nvPr/>
        </p:nvSpPr>
        <p:spPr>
          <a:xfrm>
            <a:off x="-13970" y="0"/>
            <a:ext cx="10072370" cy="579931"/>
          </a:xfrm>
          <a:prstGeom prst="rect">
            <a:avLst/>
          </a:prstGeom>
          <a:noFill/>
        </p:spPr>
        <p:txBody>
          <a:bodyPr wrap="square" lIns="101882" tIns="50941" rIns="101882" bIns="50941" rtlCol="0">
            <a:spAutoFit/>
          </a:bodyPr>
          <a:lstStyle/>
          <a:p>
            <a:pPr algn="ctr"/>
            <a:r>
              <a:rPr lang="en-US" sz="2400" b="1" dirty="0">
                <a:latin typeface="ZapfHumnst BT" pitchFamily="34" charset="0"/>
              </a:rPr>
              <a:t>Laser Engraving Process</a:t>
            </a:r>
          </a:p>
          <a:p>
            <a:pPr algn="ctr"/>
            <a:endParaRPr lang="en-US" sz="700" b="1" dirty="0">
              <a:latin typeface="ZapfHumnst BT" pitchFamily="34" charset="0"/>
            </a:endParaRPr>
          </a:p>
        </p:txBody>
      </p:sp>
    </p:spTree>
    <p:extLst>
      <p:ext uri="{BB962C8B-B14F-4D97-AF65-F5344CB8AC3E}">
        <p14:creationId xmlns:p14="http://schemas.microsoft.com/office/powerpoint/2010/main" val="32794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a:blip r:embed="rId2" cstate="print">
            <a:extLst>
              <a:ext uri="{28A0092B-C50C-407E-A947-70E740481C1C}">
                <a14:useLocalDpi xmlns:a14="http://schemas.microsoft.com/office/drawing/2010/main"/>
              </a:ext>
            </a:extLst>
          </a:blip>
          <a:stretch>
            <a:fillRect/>
          </a:stretch>
        </p:blipFill>
        <p:spPr>
          <a:xfrm>
            <a:off x="881248" y="723900"/>
            <a:ext cx="8295904" cy="6324600"/>
          </a:xfrm>
          <a:prstGeom prst="rect">
            <a:avLst/>
          </a:prstGeom>
        </p:spPr>
      </p:pic>
      <p:grpSp>
        <p:nvGrpSpPr>
          <p:cNvPr id="2050" name="Group 2"/>
          <p:cNvGrpSpPr>
            <a:grpSpLocks/>
          </p:cNvGrpSpPr>
          <p:nvPr/>
        </p:nvGrpSpPr>
        <p:grpSpPr bwMode="auto">
          <a:xfrm>
            <a:off x="5638800" y="5867400"/>
            <a:ext cx="1009650" cy="962025"/>
            <a:chOff x="6705" y="12795"/>
            <a:chExt cx="1590" cy="1515"/>
          </a:xfrm>
        </p:grpSpPr>
        <p:sp>
          <p:nvSpPr>
            <p:cNvPr id="2051" name="Oval 3"/>
            <p:cNvSpPr>
              <a:spLocks noChangeArrowheads="1"/>
            </p:cNvSpPr>
            <p:nvPr/>
          </p:nvSpPr>
          <p:spPr bwMode="auto">
            <a:xfrm>
              <a:off x="6945" y="12795"/>
              <a:ext cx="1350" cy="1320"/>
            </a:xfrm>
            <a:prstGeom prst="ellips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52" name="AutoShape 4"/>
            <p:cNvCxnSpPr>
              <a:cxnSpLocks noChangeShapeType="1"/>
            </p:cNvCxnSpPr>
            <p:nvPr/>
          </p:nvCxnSpPr>
          <p:spPr bwMode="auto">
            <a:xfrm rot="16200000">
              <a:off x="6457" y="13343"/>
              <a:ext cx="1215" cy="720"/>
            </a:xfrm>
            <a:prstGeom prst="bentConnector3">
              <a:avLst>
                <a:gd name="adj1" fmla="val 136292"/>
              </a:avLst>
            </a:prstGeom>
            <a:noFill/>
            <a:ln w="19050">
              <a:solidFill>
                <a:srgbClr val="000000"/>
              </a:solidFill>
              <a:miter lim="800000"/>
              <a:headEnd/>
              <a:tailEnd type="triangle" w="med" len="med"/>
            </a:ln>
          </p:spPr>
        </p:cxnSp>
      </p:grpSp>
      <p:sp>
        <p:nvSpPr>
          <p:cNvPr id="2053" name="Rectangle 5"/>
          <p:cNvSpPr>
            <a:spLocks noChangeArrowheads="1"/>
          </p:cNvSpPr>
          <p:nvPr/>
        </p:nvSpPr>
        <p:spPr bwMode="auto">
          <a:xfrm>
            <a:off x="0" y="7189113"/>
            <a:ext cx="100584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ZapfHumnst BT" pitchFamily="34" charset="0"/>
                <a:ea typeface="Calibri" pitchFamily="34" charset="0"/>
                <a:cs typeface="Times New Roman" pitchFamily="18" charset="0"/>
              </a:rPr>
              <a:t>Even a newly sandblasted brick has flaws (missing ink in the top leg of the “F”)</a:t>
            </a:r>
            <a:endParaRPr kumimoji="0" lang="en-US" sz="2100" b="0" i="0" u="none" strike="noStrike" cap="none" normalizeH="0" baseline="0" dirty="0">
              <a:ln>
                <a:noFill/>
              </a:ln>
              <a:solidFill>
                <a:schemeClr val="tx1"/>
              </a:solidFill>
              <a:effectLst/>
              <a:latin typeface="ZapfHumnst BT" pitchFamily="34" charset="0"/>
            </a:endParaRPr>
          </a:p>
        </p:txBody>
      </p:sp>
      <p:sp>
        <p:nvSpPr>
          <p:cNvPr id="19" name="TextBox 18"/>
          <p:cNvSpPr txBox="1"/>
          <p:nvPr/>
        </p:nvSpPr>
        <p:spPr>
          <a:xfrm>
            <a:off x="0" y="0"/>
            <a:ext cx="10072370" cy="579931"/>
          </a:xfrm>
          <a:prstGeom prst="rect">
            <a:avLst/>
          </a:prstGeom>
          <a:noFill/>
        </p:spPr>
        <p:txBody>
          <a:bodyPr wrap="square" lIns="101882" tIns="50941" rIns="101882" bIns="50941" rtlCol="0">
            <a:spAutoFit/>
          </a:bodyPr>
          <a:lstStyle/>
          <a:p>
            <a:pPr algn="ctr"/>
            <a:r>
              <a:rPr lang="en-US" sz="2400" b="1" dirty="0">
                <a:latin typeface="ZapfHumnst BT" pitchFamily="34" charset="0"/>
              </a:rPr>
              <a:t>Newly Sandblasted Brick</a:t>
            </a:r>
          </a:p>
          <a:p>
            <a:pPr algn="ctr"/>
            <a:endParaRPr lang="en-US" sz="700" b="1" dirty="0">
              <a:latin typeface="ZapfHumnst BT" pitchFamily="34" charset="0"/>
            </a:endParaRPr>
          </a:p>
        </p:txBody>
      </p:sp>
    </p:spTree>
    <p:extLst>
      <p:ext uri="{BB962C8B-B14F-4D97-AF65-F5344CB8AC3E}">
        <p14:creationId xmlns:p14="http://schemas.microsoft.com/office/powerpoint/2010/main" val="32794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970" y="0"/>
            <a:ext cx="9462770" cy="1026207"/>
          </a:xfrm>
          <a:prstGeom prst="rect">
            <a:avLst/>
          </a:prstGeom>
          <a:noFill/>
        </p:spPr>
        <p:txBody>
          <a:bodyPr wrap="square" lIns="101882" tIns="50941" rIns="101882" bIns="50941" rtlCol="0">
            <a:spAutoFit/>
          </a:bodyPr>
          <a:lstStyle/>
          <a:p>
            <a:pPr algn="ctr"/>
            <a:r>
              <a:rPr lang="en-US" sz="1500" dirty="0">
                <a:latin typeface="ZapfHumnst BT" pitchFamily="34" charset="0"/>
              </a:rPr>
              <a:t>That once beautiful sandblasted brick will lose its epoxy or paint filler making the design and message unclear and difficult to read without the contrasting material. Dirt will get embedded in the now exposed crevices. Money will need to be spent for time and labor to clean out the dirty brick crevices. The exposed lettering and design can also become a hazard for heels from shoes and for those using assistive walking devices such as canes and walkers.</a:t>
            </a:r>
            <a:endParaRPr lang="en-US" sz="1500" b="1" dirty="0">
              <a:latin typeface="ZapfHumnst BT" pitchFamily="34" charset="0"/>
            </a:endParaRPr>
          </a:p>
        </p:txBody>
      </p:sp>
      <p:pic>
        <p:nvPicPr>
          <p:cNvPr id="18" name="Picture 17"/>
          <p:cNvPicPr/>
          <p:nvPr/>
        </p:nvPicPr>
        <p:blipFill>
          <a:blip r:embed="rId2" cstate="email">
            <a:extLst>
              <a:ext uri="{28A0092B-C50C-407E-A947-70E740481C1C}">
                <a14:useLocalDpi xmlns:a14="http://schemas.microsoft.com/office/drawing/2010/main"/>
              </a:ext>
            </a:extLst>
          </a:blip>
          <a:srcRect/>
          <a:stretch>
            <a:fillRect/>
          </a:stretch>
        </p:blipFill>
        <p:spPr>
          <a:xfrm>
            <a:off x="5071184" y="1371600"/>
            <a:ext cx="4453816" cy="2893562"/>
          </a:xfrm>
          <a:prstGeom prst="rect">
            <a:avLst/>
          </a:prstGeom>
        </p:spPr>
      </p:pic>
      <p:pic>
        <p:nvPicPr>
          <p:cNvPr id="19" name="Picture 18"/>
          <p:cNvPicPr/>
          <p:nvPr/>
        </p:nvPicPr>
        <p:blipFill>
          <a:blip r:embed="rId3" cstate="email">
            <a:extLst>
              <a:ext uri="{28A0092B-C50C-407E-A947-70E740481C1C}">
                <a14:useLocalDpi xmlns:a14="http://schemas.microsoft.com/office/drawing/2010/main"/>
              </a:ext>
            </a:extLst>
          </a:blip>
          <a:srcRect/>
          <a:stretch>
            <a:fillRect/>
          </a:stretch>
        </p:blipFill>
        <p:spPr>
          <a:xfrm>
            <a:off x="454277" y="1405554"/>
            <a:ext cx="4425446" cy="2861646"/>
          </a:xfrm>
          <a:prstGeom prst="rect">
            <a:avLst/>
          </a:prstGeom>
        </p:spPr>
      </p:pic>
      <p:pic>
        <p:nvPicPr>
          <p:cNvPr id="20" name="Picture 19"/>
          <p:cNvPicPr/>
          <p:nvPr/>
        </p:nvPicPr>
        <p:blipFill>
          <a:blip r:embed="rId4" cstate="print">
            <a:extLst>
              <a:ext uri="{28A0092B-C50C-407E-A947-70E740481C1C}">
                <a14:useLocalDpi xmlns:a14="http://schemas.microsoft.com/office/drawing/2010/main"/>
              </a:ext>
            </a:extLst>
          </a:blip>
          <a:stretch>
            <a:fillRect/>
          </a:stretch>
        </p:blipFill>
        <p:spPr>
          <a:xfrm>
            <a:off x="5085956" y="4708602"/>
            <a:ext cx="4439044" cy="2911398"/>
          </a:xfrm>
          <a:prstGeom prst="rect">
            <a:avLst/>
          </a:prstGeom>
        </p:spPr>
      </p:pic>
      <p:sp>
        <p:nvSpPr>
          <p:cNvPr id="21" name="TextBox 20"/>
          <p:cNvSpPr txBox="1"/>
          <p:nvPr/>
        </p:nvSpPr>
        <p:spPr>
          <a:xfrm>
            <a:off x="0" y="990600"/>
            <a:ext cx="10058400" cy="410654"/>
          </a:xfrm>
          <a:prstGeom prst="rect">
            <a:avLst/>
          </a:prstGeom>
          <a:noFill/>
        </p:spPr>
        <p:txBody>
          <a:bodyPr wrap="square" lIns="101882" tIns="50941" rIns="101882" bIns="50941" rtlCol="0">
            <a:spAutoFit/>
          </a:bodyPr>
          <a:lstStyle/>
          <a:p>
            <a:pPr algn="ctr"/>
            <a:r>
              <a:rPr lang="en-US" b="1" i="1" dirty="0"/>
              <a:t>Sandblasted Bricks After One Year (Wall Installation – No foot traffic)</a:t>
            </a:r>
            <a:endParaRPr lang="en-US" b="1" dirty="0">
              <a:latin typeface="ZapfHumnst BT" pitchFamily="34" charset="0"/>
            </a:endParaRPr>
          </a:p>
        </p:txBody>
      </p:sp>
      <p:sp>
        <p:nvSpPr>
          <p:cNvPr id="22" name="TextBox 21"/>
          <p:cNvSpPr txBox="1"/>
          <p:nvPr/>
        </p:nvSpPr>
        <p:spPr>
          <a:xfrm>
            <a:off x="0" y="4313746"/>
            <a:ext cx="10058400" cy="410654"/>
          </a:xfrm>
          <a:prstGeom prst="rect">
            <a:avLst/>
          </a:prstGeom>
          <a:noFill/>
        </p:spPr>
        <p:txBody>
          <a:bodyPr wrap="square" lIns="101882" tIns="50941" rIns="101882" bIns="50941" rtlCol="0">
            <a:spAutoFit/>
          </a:bodyPr>
          <a:lstStyle/>
          <a:p>
            <a:pPr algn="ctr"/>
            <a:r>
              <a:rPr lang="en-US" b="1" i="1" dirty="0"/>
              <a:t>Sandblasted Bricks After One Year (Walkways with foot traffic)</a:t>
            </a:r>
            <a:endParaRPr lang="en-US" b="1" dirty="0">
              <a:latin typeface="ZapfHumnst BT" pitchFamily="34" charset="0"/>
            </a:endParaRPr>
          </a:p>
        </p:txBody>
      </p:sp>
      <p:pic>
        <p:nvPicPr>
          <p:cNvPr id="23" name="Picture 22"/>
          <p:cNvPicPr/>
          <p:nvPr/>
        </p:nvPicPr>
        <p:blipFill rotWithShape="1">
          <a:blip r:embed="rId5" cstate="email">
            <a:extLst>
              <a:ext uri="{28A0092B-C50C-407E-A947-70E740481C1C}">
                <a14:useLocalDpi xmlns:a14="http://schemas.microsoft.com/office/drawing/2010/main"/>
              </a:ext>
            </a:extLst>
          </a:blip>
          <a:srcRect/>
          <a:stretch/>
        </p:blipFill>
        <p:spPr bwMode="auto">
          <a:xfrm>
            <a:off x="451352" y="4706960"/>
            <a:ext cx="4425448" cy="2913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94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0072370" cy="549153"/>
          </a:xfrm>
          <a:prstGeom prst="rect">
            <a:avLst/>
          </a:prstGeom>
          <a:noFill/>
        </p:spPr>
        <p:txBody>
          <a:bodyPr wrap="square" lIns="101882" tIns="50941" rIns="101882" bIns="50941" rtlCol="0">
            <a:spAutoFit/>
          </a:bodyPr>
          <a:lstStyle/>
          <a:p>
            <a:pPr algn="ctr"/>
            <a:r>
              <a:rPr lang="en-US" sz="2200" b="1" dirty="0">
                <a:latin typeface="ZapfHumnst BT" pitchFamily="34" charset="0"/>
              </a:rPr>
              <a:t>Sandblasting Process</a:t>
            </a:r>
          </a:p>
          <a:p>
            <a:pPr algn="ctr"/>
            <a:endParaRPr lang="en-US" sz="700" b="1" dirty="0">
              <a:latin typeface="ZapfHumnst BT" pitchFamily="34" charset="0"/>
            </a:endParaRPr>
          </a:p>
        </p:txBody>
      </p:sp>
      <p:sp>
        <p:nvSpPr>
          <p:cNvPr id="17" name="TextBox 16"/>
          <p:cNvSpPr txBox="1"/>
          <p:nvPr/>
        </p:nvSpPr>
        <p:spPr>
          <a:xfrm>
            <a:off x="0" y="883050"/>
            <a:ext cx="10058400" cy="5273523"/>
          </a:xfrm>
          <a:prstGeom prst="rect">
            <a:avLst/>
          </a:prstGeom>
          <a:noFill/>
        </p:spPr>
        <p:txBody>
          <a:bodyPr wrap="square" lIns="101882" tIns="50941" rIns="101882" bIns="50941" rtlCol="0">
            <a:spAutoFit/>
          </a:bodyPr>
          <a:lstStyle/>
          <a:p>
            <a:r>
              <a:rPr lang="en-US" sz="2100" dirty="0">
                <a:latin typeface="ZapfHumnst BT" pitchFamily="34" charset="0"/>
              </a:rPr>
              <a:t>Sandblasting was first patented in the late 1900s and has had many uses over the decades in a variety of industries. Present day brick sandblasting is a multi-step process where a stencil is created first. Then the stencil is applied to the brick and placed in a chamber where an abrasive material is shot out of a high-powered machine to “blast out” the brick material. The removed brick material creates a deep crevice that is later filled with a contrasting epoxy or paint to make the mark stand out against the brick’s surface. The sandblasting method is more complex and much less durable. </a:t>
            </a:r>
          </a:p>
          <a:p>
            <a:endParaRPr lang="en-US" sz="2100" dirty="0">
              <a:latin typeface="ZapfHumnst BT" pitchFamily="34" charset="0"/>
            </a:endParaRPr>
          </a:p>
          <a:p>
            <a:r>
              <a:rPr lang="en-US" sz="2100" dirty="0">
                <a:latin typeface="ZapfHumnst BT" pitchFamily="34" charset="0"/>
              </a:rPr>
              <a:t>When you first get your new sandblasted brick, it will be beautiful. Initially, the design and the lettering will be crisp and clean. The contrasting epoxy/paint-filled mark will stand out against the surface of the brick. However, the filler will begin to deteriorate after even a season’s worth of exposure to extreme heat or cold, the sun, rain or snow. If you have an indoor installation, exposure to the drying effects of a building’s heating and ventilation system will also degrade the filler material. Over time, these added materials weather and break down, leaving an unclear, deteriorated, and in some cases an unreadable mark.</a:t>
            </a:r>
            <a:endParaRPr lang="en-US" sz="2100" b="1" dirty="0">
              <a:latin typeface="ZapfHumnst BT" pitchFamily="34" charset="0"/>
            </a:endParaRPr>
          </a:p>
        </p:txBody>
      </p:sp>
    </p:spTree>
    <p:extLst>
      <p:ext uri="{BB962C8B-B14F-4D97-AF65-F5344CB8AC3E}">
        <p14:creationId xmlns:p14="http://schemas.microsoft.com/office/powerpoint/2010/main" val="32794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 y="0"/>
            <a:ext cx="10072370" cy="472209"/>
          </a:xfrm>
          <a:prstGeom prst="rect">
            <a:avLst/>
          </a:prstGeom>
          <a:noFill/>
        </p:spPr>
        <p:txBody>
          <a:bodyPr wrap="square" lIns="101882" tIns="50941" rIns="101882" bIns="50941" rtlCol="0">
            <a:spAutoFit/>
          </a:bodyPr>
          <a:lstStyle/>
          <a:p>
            <a:pPr algn="ctr"/>
            <a:r>
              <a:rPr lang="en-US" sz="2400" b="1" dirty="0">
                <a:latin typeface="ZapfHumnst BT" pitchFamily="34" charset="0"/>
              </a:rPr>
              <a:t>We Want You To Decide For Yourself</a:t>
            </a:r>
          </a:p>
        </p:txBody>
      </p:sp>
      <p:graphicFrame>
        <p:nvGraphicFramePr>
          <p:cNvPr id="16" name="Table 15"/>
          <p:cNvGraphicFramePr>
            <a:graphicFrameLocks noGrp="1"/>
          </p:cNvGraphicFramePr>
          <p:nvPr>
            <p:extLst>
              <p:ext uri="{D42A27DB-BD31-4B8C-83A1-F6EECF244321}">
                <p14:modId xmlns:p14="http://schemas.microsoft.com/office/powerpoint/2010/main" val="3528605241"/>
              </p:ext>
            </p:extLst>
          </p:nvPr>
        </p:nvGraphicFramePr>
        <p:xfrm>
          <a:off x="228599" y="1023348"/>
          <a:ext cx="9601201" cy="5606052"/>
        </p:xfrm>
        <a:graphic>
          <a:graphicData uri="http://schemas.openxmlformats.org/drawingml/2006/table">
            <a:tbl>
              <a:tblPr/>
              <a:tblGrid>
                <a:gridCol w="4024661">
                  <a:extLst>
                    <a:ext uri="{9D8B030D-6E8A-4147-A177-3AD203B41FA5}">
                      <a16:colId xmlns:a16="http://schemas.microsoft.com/office/drawing/2014/main" val="20000"/>
                    </a:ext>
                  </a:extLst>
                </a:gridCol>
                <a:gridCol w="2216119">
                  <a:extLst>
                    <a:ext uri="{9D8B030D-6E8A-4147-A177-3AD203B41FA5}">
                      <a16:colId xmlns:a16="http://schemas.microsoft.com/office/drawing/2014/main" val="20001"/>
                    </a:ext>
                  </a:extLst>
                </a:gridCol>
                <a:gridCol w="1680210">
                  <a:extLst>
                    <a:ext uri="{9D8B030D-6E8A-4147-A177-3AD203B41FA5}">
                      <a16:colId xmlns:a16="http://schemas.microsoft.com/office/drawing/2014/main" val="20002"/>
                    </a:ext>
                  </a:extLst>
                </a:gridCol>
                <a:gridCol w="1680211">
                  <a:extLst>
                    <a:ext uri="{9D8B030D-6E8A-4147-A177-3AD203B41FA5}">
                      <a16:colId xmlns:a16="http://schemas.microsoft.com/office/drawing/2014/main" val="20003"/>
                    </a:ext>
                  </a:extLst>
                </a:gridCol>
              </a:tblGrid>
              <a:tr h="320100">
                <a:tc>
                  <a:txBody>
                    <a:bodyPr/>
                    <a:lstStyle/>
                    <a:p>
                      <a:pPr algn="r" fontAlgn="ctr"/>
                      <a:r>
                        <a:rPr lang="en-US" sz="2000" b="0" i="0" u="none" strike="noStrike" dirty="0">
                          <a:solidFill>
                            <a:srgbClr val="000000"/>
                          </a:solidFill>
                          <a:latin typeface="ZapfHumnst BT" pitchFamily="34" charset="0"/>
                        </a:rPr>
                        <a:t>Advantages</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0" b="0" i="0" u="none" strike="noStrike" dirty="0">
                          <a:solidFill>
                            <a:srgbClr val="000000"/>
                          </a:solidFill>
                          <a:latin typeface="ZapfHumnst BT" pitchFamily="34" charset="0"/>
                        </a:rPr>
                        <a:t>Fundraising Brick's Laser Engraving</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0" b="0" i="0" u="none" strike="noStrike" dirty="0">
                          <a:solidFill>
                            <a:srgbClr val="000000"/>
                          </a:solidFill>
                          <a:latin typeface="ZapfHumnst BT" pitchFamily="34" charset="0"/>
                        </a:rPr>
                        <a:t>Sandblasting</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0" b="0" i="0" u="none" strike="noStrike" dirty="0" err="1">
                          <a:solidFill>
                            <a:srgbClr val="000000"/>
                          </a:solidFill>
                          <a:latin typeface="ZapfHumnst BT" pitchFamily="34" charset="0"/>
                        </a:rPr>
                        <a:t>Pantographing</a:t>
                      </a:r>
                      <a:endParaRPr lang="en-US" sz="2000" b="0" i="0" u="none" strike="noStrike" dirty="0">
                        <a:solidFill>
                          <a:srgbClr val="000000"/>
                        </a:solidFill>
                        <a:latin typeface="ZapfHumnst BT" pitchFamily="34" charset="0"/>
                      </a:endParaRP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268284">
                <a:tc>
                  <a:txBody>
                    <a:bodyPr/>
                    <a:lstStyle/>
                    <a:p>
                      <a:pPr algn="r" fontAlgn="ctr"/>
                      <a:r>
                        <a:rPr lang="en-US" sz="2000" b="0" i="0" u="none" strike="noStrike">
                          <a:solidFill>
                            <a:srgbClr val="000000"/>
                          </a:solidFill>
                          <a:latin typeface="ZapfHumnst BT" pitchFamily="34" charset="0"/>
                        </a:rPr>
                        <a:t>Permanent Mark</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dirty="0">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dirty="0">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68284">
                <a:tc>
                  <a:txBody>
                    <a:bodyPr/>
                    <a:lstStyle/>
                    <a:p>
                      <a:pPr algn="r" fontAlgn="ctr"/>
                      <a:r>
                        <a:rPr lang="en-US" sz="2000" b="0" i="0" u="none" strike="noStrike" dirty="0">
                          <a:solidFill>
                            <a:srgbClr val="000000"/>
                          </a:solidFill>
                          <a:latin typeface="ZapfHumnst BT" pitchFamily="34" charset="0"/>
                        </a:rPr>
                        <a:t>Cost Effective</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dirty="0">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dirty="0">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68284">
                <a:tc>
                  <a:txBody>
                    <a:bodyPr/>
                    <a:lstStyle/>
                    <a:p>
                      <a:pPr algn="r" fontAlgn="ctr"/>
                      <a:r>
                        <a:rPr lang="en-US" sz="2000" b="0" i="0" u="none" strike="noStrike" dirty="0">
                          <a:solidFill>
                            <a:srgbClr val="000000"/>
                          </a:solidFill>
                          <a:latin typeface="ZapfHumnst BT" pitchFamily="34" charset="0"/>
                        </a:rPr>
                        <a:t>Intricate Graphics</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dirty="0">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dirty="0">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268284">
                <a:tc>
                  <a:txBody>
                    <a:bodyPr/>
                    <a:lstStyle/>
                    <a:p>
                      <a:pPr algn="r" fontAlgn="ctr"/>
                      <a:r>
                        <a:rPr lang="en-US" sz="2000" b="0" i="0" u="none" strike="noStrike" dirty="0">
                          <a:solidFill>
                            <a:srgbClr val="000000"/>
                          </a:solidFill>
                          <a:latin typeface="ZapfHumnst BT" pitchFamily="34" charset="0"/>
                        </a:rPr>
                        <a:t>Maintenance Free</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dirty="0">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dirty="0">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68284">
                <a:tc>
                  <a:txBody>
                    <a:bodyPr/>
                    <a:lstStyle/>
                    <a:p>
                      <a:pPr algn="r" fontAlgn="ctr"/>
                      <a:r>
                        <a:rPr lang="en-US" sz="2000" b="0" i="0" u="none" strike="noStrike" dirty="0">
                          <a:solidFill>
                            <a:srgbClr val="000000"/>
                          </a:solidFill>
                          <a:latin typeface="ZapfHumnst BT" pitchFamily="34" charset="0"/>
                        </a:rPr>
                        <a:t>No Fading</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dirty="0">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268284">
                <a:tc>
                  <a:txBody>
                    <a:bodyPr/>
                    <a:lstStyle/>
                    <a:p>
                      <a:pPr algn="r" fontAlgn="ctr"/>
                      <a:r>
                        <a:rPr lang="en-US" sz="2000" b="0" i="0" u="none" strike="noStrike">
                          <a:solidFill>
                            <a:srgbClr val="000000"/>
                          </a:solidFill>
                          <a:latin typeface="ZapfHumnst BT" pitchFamily="34" charset="0"/>
                        </a:rPr>
                        <a:t>Lifetime Warranty</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dirty="0">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dirty="0">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68284">
                <a:tc>
                  <a:txBody>
                    <a:bodyPr/>
                    <a:lstStyle/>
                    <a:p>
                      <a:pPr algn="r" fontAlgn="ctr"/>
                      <a:r>
                        <a:rPr lang="en-US" sz="2000" b="0" i="0" u="none" strike="noStrike">
                          <a:solidFill>
                            <a:srgbClr val="000000"/>
                          </a:solidFill>
                          <a:latin typeface="ZapfHumnst BT" pitchFamily="34" charset="0"/>
                        </a:rPr>
                        <a:t>Crisp &amp; Fine Detail</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dirty="0">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268284">
                <a:tc>
                  <a:txBody>
                    <a:bodyPr/>
                    <a:lstStyle/>
                    <a:p>
                      <a:pPr algn="r" fontAlgn="ctr"/>
                      <a:r>
                        <a:rPr lang="en-US" sz="2000" b="0" i="0" u="none" strike="noStrike">
                          <a:solidFill>
                            <a:srgbClr val="000000"/>
                          </a:solidFill>
                          <a:latin typeface="ZapfHumnst BT" pitchFamily="34" charset="0"/>
                        </a:rPr>
                        <a:t>Paint, Epoxy, Grout Fill (Not Permanent)</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dirty="0">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68284">
                <a:tc>
                  <a:txBody>
                    <a:bodyPr/>
                    <a:lstStyle/>
                    <a:p>
                      <a:pPr algn="r" fontAlgn="ctr"/>
                      <a:r>
                        <a:rPr lang="en-US" sz="2000" b="0" i="0" u="none" strike="noStrike" dirty="0">
                          <a:solidFill>
                            <a:srgbClr val="000000"/>
                          </a:solidFill>
                          <a:latin typeface="ZapfHumnst BT" pitchFamily="34" charset="0"/>
                        </a:rPr>
                        <a:t>No Fill - Permanent Mark</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dirty="0">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320100">
                <a:tc>
                  <a:txBody>
                    <a:bodyPr/>
                    <a:lstStyle/>
                    <a:p>
                      <a:pPr algn="r" fontAlgn="ctr"/>
                      <a:r>
                        <a:rPr lang="en-US" sz="2000" b="0" i="0" u="none" strike="noStrike">
                          <a:solidFill>
                            <a:srgbClr val="000000"/>
                          </a:solidFill>
                          <a:latin typeface="ZapfHumnst BT" pitchFamily="34" charset="0"/>
                        </a:rPr>
                        <a:t>Hardened Glass Adhered Permanently to the Brick Surface</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dirty="0">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268284">
                <a:tc>
                  <a:txBody>
                    <a:bodyPr/>
                    <a:lstStyle/>
                    <a:p>
                      <a:pPr algn="r" fontAlgn="ctr"/>
                      <a:r>
                        <a:rPr lang="en-US" sz="2000" b="0" i="0" u="none" strike="noStrike">
                          <a:solidFill>
                            <a:srgbClr val="000000"/>
                          </a:solidFill>
                          <a:latin typeface="ZapfHumnst BT" pitchFamily="34" charset="0"/>
                        </a:rPr>
                        <a:t>Engrave on Clay and Concrete Materials</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dirty="0">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268284">
                <a:tc>
                  <a:txBody>
                    <a:bodyPr/>
                    <a:lstStyle/>
                    <a:p>
                      <a:pPr algn="r" fontAlgn="ctr"/>
                      <a:r>
                        <a:rPr lang="en-US" sz="2000" b="0" i="0" u="none" strike="noStrike" dirty="0">
                          <a:solidFill>
                            <a:srgbClr val="000000"/>
                          </a:solidFill>
                          <a:latin typeface="ZapfHumnst BT" pitchFamily="34" charset="0"/>
                        </a:rPr>
                        <a:t>Environmentally Safe Green Technology</a:t>
                      </a:r>
                    </a:p>
                  </a:txBody>
                  <a:tcPr marL="8933" marR="8933" marT="9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2000" b="0" i="0" u="none" strike="noStrike" dirty="0">
                          <a:solidFill>
                            <a:srgbClr val="000000"/>
                          </a:solidFill>
                          <a:latin typeface="ZapfHumnst BT" pitchFamily="34" charset="0"/>
                        </a:rPr>
                        <a:t>●</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2000" b="0" i="0" u="none" strike="noStrike" dirty="0">
                          <a:solidFill>
                            <a:srgbClr val="000000"/>
                          </a:solidFill>
                          <a:latin typeface="ZapfHumnst BT" pitchFamily="34" charset="0"/>
                        </a:rPr>
                        <a:t> </a:t>
                      </a:r>
                    </a:p>
                  </a:txBody>
                  <a:tcPr marL="8933" marR="8933" marT="9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7940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B9EF63B01E4341B531E6A802635446" ma:contentTypeVersion="0" ma:contentTypeDescription="Create a new document." ma:contentTypeScope="" ma:versionID="9a8524d0b081b2bee890906f42ad7a07">
  <xsd:schema xmlns:xsd="http://www.w3.org/2001/XMLSchema" xmlns:xs="http://www.w3.org/2001/XMLSchema" xmlns:p="http://schemas.microsoft.com/office/2006/metadata/properties" targetNamespace="http://schemas.microsoft.com/office/2006/metadata/properties" ma:root="true" ma:fieldsID="02fd9007bb28dfe10174f3766737c8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B7B874-0A54-4820-8868-1DD14270766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9037BF8-9527-4F28-B058-5654D1A9C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2EFDC91-FC57-4C51-90CF-193AFF53FB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1051</TotalTime>
  <Words>5811</Words>
  <Application>Microsoft Office PowerPoint</Application>
  <PresentationFormat>Custom</PresentationFormat>
  <Paragraphs>840</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Century Gothic</vt:lpstr>
      <vt:lpstr>Times New Roman</vt:lpstr>
      <vt:lpstr>Verdana</vt:lpstr>
      <vt:lpstr>Wingdings</vt:lpstr>
      <vt:lpstr>ZapfHumnst BT</vt:lpstr>
      <vt:lpstr>ZapfHumnst Dm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Jenny Stemmley</cp:lastModifiedBy>
  <cp:revision>137</cp:revision>
  <dcterms:created xsi:type="dcterms:W3CDTF">2013-08-04T22:26:43Z</dcterms:created>
  <dcterms:modified xsi:type="dcterms:W3CDTF">2017-12-20T16:14:11Z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0x010100C4B9EF63B01E4341B531E6A802635446</vt:lpwstr>
  </property>
</Properties>
</file>